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31"/>
  </p:notesMasterIdLst>
  <p:sldIdLst>
    <p:sldId id="385" r:id="rId3"/>
    <p:sldId id="394" r:id="rId4"/>
    <p:sldId id="523" r:id="rId5"/>
    <p:sldId id="514" r:id="rId6"/>
    <p:sldId id="461" r:id="rId7"/>
    <p:sldId id="346" r:id="rId8"/>
    <p:sldId id="401" r:id="rId9"/>
    <p:sldId id="506" r:id="rId10"/>
    <p:sldId id="402" r:id="rId11"/>
    <p:sldId id="524" r:id="rId12"/>
    <p:sldId id="525" r:id="rId13"/>
    <p:sldId id="516" r:id="rId14"/>
    <p:sldId id="526" r:id="rId15"/>
    <p:sldId id="353" r:id="rId16"/>
    <p:sldId id="347" r:id="rId17"/>
    <p:sldId id="515" r:id="rId18"/>
    <p:sldId id="403" r:id="rId19"/>
    <p:sldId id="382" r:id="rId20"/>
    <p:sldId id="517" r:id="rId21"/>
    <p:sldId id="462" r:id="rId22"/>
    <p:sldId id="468" r:id="rId23"/>
    <p:sldId id="491" r:id="rId24"/>
    <p:sldId id="518" r:id="rId25"/>
    <p:sldId id="520" r:id="rId26"/>
    <p:sldId id="483" r:id="rId27"/>
    <p:sldId id="484" r:id="rId28"/>
    <p:sldId id="521" r:id="rId29"/>
    <p:sldId id="30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6600"/>
    <a:srgbClr val="62A421"/>
    <a:srgbClr val="339933"/>
    <a:srgbClr val="C809C8"/>
    <a:srgbClr val="7D522A"/>
    <a:srgbClr val="7C4D26"/>
    <a:srgbClr val="739278"/>
    <a:srgbClr val="D45C2C"/>
    <a:srgbClr val="463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9" autoAdjust="0"/>
    <p:restoredTop sz="95231" autoAdjust="0"/>
  </p:normalViewPr>
  <p:slideViewPr>
    <p:cSldViewPr snapToGrid="0" showGuides="1">
      <p:cViewPr varScale="1">
        <p:scale>
          <a:sx n="45" d="100"/>
          <a:sy n="45" d="100"/>
        </p:scale>
        <p:origin x="802" y="43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-3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87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1B7843-581A-4CA6-ACD9-940A2CD87BC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0AD30E-FF92-48FE-9D2D-453989A66FCE}">
      <dgm:prSet phldrT="[Text]" custT="1"/>
      <dgm:spPr>
        <a:solidFill>
          <a:srgbClr val="FFC000"/>
        </a:solidFill>
        <a:ln>
          <a:solidFill>
            <a:srgbClr val="FF00FF"/>
          </a:solidFill>
        </a:ln>
      </dgm:spPr>
      <dgm:t>
        <a:bodyPr/>
        <a:lstStyle/>
        <a:p>
          <a:endParaRPr lang="en-US" sz="2800" b="0" i="1" spc="6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6B6D85-2759-4BEF-BB13-A9FAADFE2BEF}" type="parTrans" cxnId="{03279307-E3F1-489B-AF7B-B0CFE1C884C9}">
      <dgm:prSet/>
      <dgm:spPr/>
      <dgm:t>
        <a:bodyPr/>
        <a:lstStyle/>
        <a:p>
          <a:endParaRPr lang="en-US"/>
        </a:p>
      </dgm:t>
    </dgm:pt>
    <dgm:pt modelId="{532ED40E-B96E-4E11-AC9B-746E31B0ED2C}" type="sibTrans" cxnId="{03279307-E3F1-489B-AF7B-B0CFE1C884C9}">
      <dgm:prSet/>
      <dgm:spPr/>
      <dgm:t>
        <a:bodyPr/>
        <a:lstStyle/>
        <a:p>
          <a:endParaRPr lang="en-US"/>
        </a:p>
      </dgm:t>
    </dgm:pt>
    <dgm:pt modelId="{A6DD350B-2F43-41CD-AFCF-15A5A85E8F5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Course 1</a:t>
          </a:r>
        </a:p>
      </dgm:t>
    </dgm:pt>
    <dgm:pt modelId="{59A96BEE-C3D8-49DD-84C4-24DFF2494DDA}" type="parTrans" cxnId="{05C479CD-B344-4C06-B2FD-951B1CD29B26}">
      <dgm:prSet/>
      <dgm:spPr/>
      <dgm:t>
        <a:bodyPr/>
        <a:lstStyle/>
        <a:p>
          <a:endParaRPr lang="en-US"/>
        </a:p>
      </dgm:t>
    </dgm:pt>
    <dgm:pt modelId="{77C2E26C-D474-4C73-BE55-A849AB7E9819}" type="sibTrans" cxnId="{05C479CD-B344-4C06-B2FD-951B1CD29B26}">
      <dgm:prSet/>
      <dgm:spPr/>
      <dgm:t>
        <a:bodyPr/>
        <a:lstStyle/>
        <a:p>
          <a:endParaRPr lang="en-US"/>
        </a:p>
      </dgm:t>
    </dgm:pt>
    <dgm:pt modelId="{FC7ACF90-BE32-4F2F-AB63-94833CEDF24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Course 2</a:t>
          </a:r>
        </a:p>
      </dgm:t>
    </dgm:pt>
    <dgm:pt modelId="{15563E47-82EE-472A-88B1-EF3048BF29F1}" type="parTrans" cxnId="{5B34A8E6-0E7E-413D-AAE4-31D2D6B97DAF}">
      <dgm:prSet/>
      <dgm:spPr/>
      <dgm:t>
        <a:bodyPr/>
        <a:lstStyle/>
        <a:p>
          <a:endParaRPr lang="en-US"/>
        </a:p>
      </dgm:t>
    </dgm:pt>
    <dgm:pt modelId="{E4DC6022-413A-41D5-9F93-2CFA37B8CB22}" type="sibTrans" cxnId="{5B34A8E6-0E7E-413D-AAE4-31D2D6B97DAF}">
      <dgm:prSet/>
      <dgm:spPr/>
      <dgm:t>
        <a:bodyPr/>
        <a:lstStyle/>
        <a:p>
          <a:endParaRPr lang="en-US"/>
        </a:p>
      </dgm:t>
    </dgm:pt>
    <dgm:pt modelId="{B6E0FAE5-2859-41DF-8397-A7DD831891B5}">
      <dgm:prSet phldrT="[Text]"/>
      <dgm:spPr>
        <a:solidFill>
          <a:srgbClr val="FFFF00"/>
        </a:solidFill>
        <a:ln>
          <a:solidFill>
            <a:srgbClr val="00B050"/>
          </a:solidFill>
        </a:ln>
      </dgm:spPr>
      <dgm:t>
        <a:bodyPr/>
        <a:lstStyle/>
        <a:p>
          <a:endParaRPr lang="en-US" dirty="0"/>
        </a:p>
      </dgm:t>
    </dgm:pt>
    <dgm:pt modelId="{B5889906-5EDF-4B95-8D7B-22E41222113B}" type="parTrans" cxnId="{A13F269B-C003-478C-B482-FADCDAFC6976}">
      <dgm:prSet/>
      <dgm:spPr/>
      <dgm:t>
        <a:bodyPr/>
        <a:lstStyle/>
        <a:p>
          <a:endParaRPr lang="en-US"/>
        </a:p>
      </dgm:t>
    </dgm:pt>
    <dgm:pt modelId="{62DF88E9-DB7A-4DC5-9166-B04DBEBF651A}" type="sibTrans" cxnId="{A13F269B-C003-478C-B482-FADCDAFC6976}">
      <dgm:prSet/>
      <dgm:spPr/>
      <dgm:t>
        <a:bodyPr/>
        <a:lstStyle/>
        <a:p>
          <a:endParaRPr lang="en-US"/>
        </a:p>
      </dgm:t>
    </dgm:pt>
    <dgm:pt modelId="{C6702220-EE51-412B-A1CD-7B98C2B92655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ISP</a:t>
          </a:r>
        </a:p>
      </dgm:t>
    </dgm:pt>
    <dgm:pt modelId="{E7C74D20-26BB-443C-A880-C699FCEFB95A}" type="parTrans" cxnId="{F3F6132D-EB30-49D9-A607-BEE76DC13530}">
      <dgm:prSet/>
      <dgm:spPr/>
      <dgm:t>
        <a:bodyPr/>
        <a:lstStyle/>
        <a:p>
          <a:endParaRPr lang="en-US"/>
        </a:p>
      </dgm:t>
    </dgm:pt>
    <dgm:pt modelId="{84A0496F-A877-438D-8EF5-66E72863736E}" type="sibTrans" cxnId="{F3F6132D-EB30-49D9-A607-BEE76DC13530}">
      <dgm:prSet/>
      <dgm:spPr/>
      <dgm:t>
        <a:bodyPr/>
        <a:lstStyle/>
        <a:p>
          <a:endParaRPr lang="en-US"/>
        </a:p>
      </dgm:t>
    </dgm:pt>
    <dgm:pt modelId="{966C6A9D-6EAE-44C3-8EA7-AB04945FCA7C}">
      <dgm:prSet phldrT="[Text]"/>
      <dgm:spPr/>
      <dgm:t>
        <a:bodyPr/>
        <a:lstStyle/>
        <a:p>
          <a:r>
            <a:rPr lang="en-US" dirty="0">
              <a:solidFill>
                <a:srgbClr val="FFC000"/>
              </a:solidFill>
            </a:rPr>
            <a:t>CS 598</a:t>
          </a:r>
        </a:p>
      </dgm:t>
    </dgm:pt>
    <dgm:pt modelId="{5006BF3A-CAF6-473A-B8F0-BB5839DF8FBA}" type="parTrans" cxnId="{F2D6EF9A-0F9D-4A27-903F-1A3EB760E92F}">
      <dgm:prSet/>
      <dgm:spPr/>
      <dgm:t>
        <a:bodyPr/>
        <a:lstStyle/>
        <a:p>
          <a:endParaRPr lang="en-US"/>
        </a:p>
      </dgm:t>
    </dgm:pt>
    <dgm:pt modelId="{F5E6F90C-208B-4535-B3FB-8BE0FA422F96}" type="sibTrans" cxnId="{F2D6EF9A-0F9D-4A27-903F-1A3EB760E92F}">
      <dgm:prSet/>
      <dgm:spPr/>
      <dgm:t>
        <a:bodyPr/>
        <a:lstStyle/>
        <a:p>
          <a:endParaRPr lang="en-US"/>
        </a:p>
      </dgm:t>
    </dgm:pt>
    <dgm:pt modelId="{DD1449DA-5149-4BB4-A50D-73814D9BCA7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Course 3</a:t>
          </a:r>
        </a:p>
      </dgm:t>
    </dgm:pt>
    <dgm:pt modelId="{D421846B-8A13-4FF1-BA66-65DEAE3C587E}" type="parTrans" cxnId="{5E026606-3AC5-4DF8-B644-F48253E17643}">
      <dgm:prSet/>
      <dgm:spPr/>
      <dgm:t>
        <a:bodyPr/>
        <a:lstStyle/>
        <a:p>
          <a:endParaRPr lang="en-US"/>
        </a:p>
      </dgm:t>
    </dgm:pt>
    <dgm:pt modelId="{5C783492-71A1-4CF4-B541-BA6F83CE184B}" type="sibTrans" cxnId="{5E026606-3AC5-4DF8-B644-F48253E17643}">
      <dgm:prSet/>
      <dgm:spPr/>
      <dgm:t>
        <a:bodyPr/>
        <a:lstStyle/>
        <a:p>
          <a:endParaRPr lang="en-US"/>
        </a:p>
      </dgm:t>
    </dgm:pt>
    <dgm:pt modelId="{36A5BBAE-C2F9-4649-BAB2-C7152853320F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MS</a:t>
          </a:r>
          <a:r>
            <a:rPr lang="en-US" b="1" baseline="0" dirty="0">
              <a:solidFill>
                <a:schemeClr val="tx1"/>
              </a:solidFill>
            </a:rPr>
            <a:t> THESIS</a:t>
          </a:r>
          <a:endParaRPr lang="en-US" b="1" dirty="0">
            <a:solidFill>
              <a:schemeClr val="tx1"/>
            </a:solidFill>
          </a:endParaRPr>
        </a:p>
      </dgm:t>
    </dgm:pt>
    <dgm:pt modelId="{9CE160EA-7191-4AAB-AB25-97E4927963B9}" type="parTrans" cxnId="{5C542D59-9CDE-4056-9EF6-F1FB30E08448}">
      <dgm:prSet/>
      <dgm:spPr/>
      <dgm:t>
        <a:bodyPr/>
        <a:lstStyle/>
        <a:p>
          <a:endParaRPr lang="en-US"/>
        </a:p>
      </dgm:t>
    </dgm:pt>
    <dgm:pt modelId="{6ED3FFC0-B032-40FC-9E69-4445AC7B05B2}" type="sibTrans" cxnId="{5C542D59-9CDE-4056-9EF6-F1FB30E08448}">
      <dgm:prSet/>
      <dgm:spPr/>
      <dgm:t>
        <a:bodyPr/>
        <a:lstStyle/>
        <a:p>
          <a:endParaRPr lang="en-US"/>
        </a:p>
      </dgm:t>
    </dgm:pt>
    <dgm:pt modelId="{9A549D1F-A263-42EB-8A90-12874C112CBB}" type="pres">
      <dgm:prSet presAssocID="{A41B7843-581A-4CA6-ACD9-940A2CD87BC6}" presName="theList" presStyleCnt="0">
        <dgm:presLayoutVars>
          <dgm:dir/>
          <dgm:animLvl val="lvl"/>
          <dgm:resizeHandles val="exact"/>
        </dgm:presLayoutVars>
      </dgm:prSet>
      <dgm:spPr/>
    </dgm:pt>
    <dgm:pt modelId="{C3E6F92C-55A9-403E-A4C3-5FD54D87651A}" type="pres">
      <dgm:prSet presAssocID="{600AD30E-FF92-48FE-9D2D-453989A66FCE}" presName="compNode" presStyleCnt="0"/>
      <dgm:spPr/>
    </dgm:pt>
    <dgm:pt modelId="{34AB2671-61CE-42D6-8BFA-EA80B89146A4}" type="pres">
      <dgm:prSet presAssocID="{600AD30E-FF92-48FE-9D2D-453989A66FCE}" presName="aNode" presStyleLbl="bgShp" presStyleIdx="0" presStyleCnt="2" custLinFactNeighborX="1249" custLinFactNeighborY="17109"/>
      <dgm:spPr/>
    </dgm:pt>
    <dgm:pt modelId="{DF209D61-D503-405D-ADF9-63BC24D5FE10}" type="pres">
      <dgm:prSet presAssocID="{600AD30E-FF92-48FE-9D2D-453989A66FCE}" presName="textNode" presStyleLbl="bgShp" presStyleIdx="0" presStyleCnt="2"/>
      <dgm:spPr/>
    </dgm:pt>
    <dgm:pt modelId="{C1658DAD-85A4-4587-8EBC-517931E1EB84}" type="pres">
      <dgm:prSet presAssocID="{600AD30E-FF92-48FE-9D2D-453989A66FCE}" presName="compChildNode" presStyleCnt="0"/>
      <dgm:spPr/>
    </dgm:pt>
    <dgm:pt modelId="{36581F15-CD42-4709-8281-55D788CFAEBD}" type="pres">
      <dgm:prSet presAssocID="{600AD30E-FF92-48FE-9D2D-453989A66FCE}" presName="theInnerList" presStyleCnt="0"/>
      <dgm:spPr/>
    </dgm:pt>
    <dgm:pt modelId="{98162363-24F9-41B2-A35A-1C3DBC9C7E54}" type="pres">
      <dgm:prSet presAssocID="{A6DD350B-2F43-41CD-AFCF-15A5A85E8F5E}" presName="childNode" presStyleLbl="node1" presStyleIdx="0" presStyleCnt="6" custLinFactY="-70401" custLinFactNeighborX="1561" custLinFactNeighborY="-100000">
        <dgm:presLayoutVars>
          <dgm:bulletEnabled val="1"/>
        </dgm:presLayoutVars>
      </dgm:prSet>
      <dgm:spPr/>
    </dgm:pt>
    <dgm:pt modelId="{A9CDD7CE-087F-4CF6-B52F-C9CBCB5FAD05}" type="pres">
      <dgm:prSet presAssocID="{A6DD350B-2F43-41CD-AFCF-15A5A85E8F5E}" presName="aSpace2" presStyleCnt="0"/>
      <dgm:spPr/>
    </dgm:pt>
    <dgm:pt modelId="{8DD008A4-C502-44A4-9519-B42156355E97}" type="pres">
      <dgm:prSet presAssocID="{FC7ACF90-BE32-4F2F-AB63-94833CEDF244}" presName="childNode" presStyleLbl="node1" presStyleIdx="1" presStyleCnt="6" custLinFactY="-38362" custLinFactNeighborX="1561" custLinFactNeighborY="-100000">
        <dgm:presLayoutVars>
          <dgm:bulletEnabled val="1"/>
        </dgm:presLayoutVars>
      </dgm:prSet>
      <dgm:spPr/>
    </dgm:pt>
    <dgm:pt modelId="{545D1835-CDC8-498E-A3A6-B701EE8E6F6A}" type="pres">
      <dgm:prSet presAssocID="{FC7ACF90-BE32-4F2F-AB63-94833CEDF244}" presName="aSpace2" presStyleCnt="0"/>
      <dgm:spPr/>
    </dgm:pt>
    <dgm:pt modelId="{FA58DF75-F40F-4A53-936F-487F4411A9B2}" type="pres">
      <dgm:prSet presAssocID="{DD1449DA-5149-4BB4-A50D-73814D9BCA7D}" presName="childNode" presStyleLbl="node1" presStyleIdx="2" presStyleCnt="6" custLinFactY="-2194" custLinFactNeighborX="1561" custLinFactNeighborY="-100000">
        <dgm:presLayoutVars>
          <dgm:bulletEnabled val="1"/>
        </dgm:presLayoutVars>
      </dgm:prSet>
      <dgm:spPr/>
    </dgm:pt>
    <dgm:pt modelId="{351FC71D-F3CC-4E58-88D7-86D868E86264}" type="pres">
      <dgm:prSet presAssocID="{600AD30E-FF92-48FE-9D2D-453989A66FCE}" presName="aSpace" presStyleCnt="0"/>
      <dgm:spPr/>
    </dgm:pt>
    <dgm:pt modelId="{388DF10C-5ED2-45B6-91A7-EF13DB760966}" type="pres">
      <dgm:prSet presAssocID="{B6E0FAE5-2859-41DF-8397-A7DD831891B5}" presName="compNode" presStyleCnt="0"/>
      <dgm:spPr/>
    </dgm:pt>
    <dgm:pt modelId="{2B9D5643-C7E4-4A43-8EA9-5A6F8FF40D60}" type="pres">
      <dgm:prSet presAssocID="{B6E0FAE5-2859-41DF-8397-A7DD831891B5}" presName="aNode" presStyleLbl="bgShp" presStyleIdx="1" presStyleCnt="2"/>
      <dgm:spPr/>
    </dgm:pt>
    <dgm:pt modelId="{608EF40F-C5B4-44E6-B220-8972C380FCC3}" type="pres">
      <dgm:prSet presAssocID="{B6E0FAE5-2859-41DF-8397-A7DD831891B5}" presName="textNode" presStyleLbl="bgShp" presStyleIdx="1" presStyleCnt="2"/>
      <dgm:spPr/>
    </dgm:pt>
    <dgm:pt modelId="{155E8DC7-BDF1-452E-B3A3-A60123135521}" type="pres">
      <dgm:prSet presAssocID="{B6E0FAE5-2859-41DF-8397-A7DD831891B5}" presName="compChildNode" presStyleCnt="0"/>
      <dgm:spPr/>
    </dgm:pt>
    <dgm:pt modelId="{FC80B302-0F50-41C5-B965-98F918356B7A}" type="pres">
      <dgm:prSet presAssocID="{B6E0FAE5-2859-41DF-8397-A7DD831891B5}" presName="theInnerList" presStyleCnt="0"/>
      <dgm:spPr/>
    </dgm:pt>
    <dgm:pt modelId="{5688389E-BEA8-4314-A756-D91C6C5A4815}" type="pres">
      <dgm:prSet presAssocID="{C6702220-EE51-412B-A1CD-7B98C2B92655}" presName="childNode" presStyleLbl="node1" presStyleIdx="3" presStyleCnt="6" custLinFactY="-70401" custLinFactNeighborX="-750" custLinFactNeighborY="-100000">
        <dgm:presLayoutVars>
          <dgm:bulletEnabled val="1"/>
        </dgm:presLayoutVars>
      </dgm:prSet>
      <dgm:spPr/>
    </dgm:pt>
    <dgm:pt modelId="{049EC480-B69D-4AFB-A323-455F0FD44810}" type="pres">
      <dgm:prSet presAssocID="{C6702220-EE51-412B-A1CD-7B98C2B92655}" presName="aSpace2" presStyleCnt="0"/>
      <dgm:spPr/>
    </dgm:pt>
    <dgm:pt modelId="{9B0F190C-295C-4757-865B-FF0C93C26C96}" type="pres">
      <dgm:prSet presAssocID="{36A5BBAE-C2F9-4649-BAB2-C7152853320F}" presName="childNode" presStyleLbl="node1" presStyleIdx="4" presStyleCnt="6" custLinFactY="-38362" custLinFactNeighborY="-100000">
        <dgm:presLayoutVars>
          <dgm:bulletEnabled val="1"/>
        </dgm:presLayoutVars>
      </dgm:prSet>
      <dgm:spPr/>
    </dgm:pt>
    <dgm:pt modelId="{9A256950-3D2B-4D5B-8517-994B7A36CFB3}" type="pres">
      <dgm:prSet presAssocID="{36A5BBAE-C2F9-4649-BAB2-C7152853320F}" presName="aSpace2" presStyleCnt="0"/>
      <dgm:spPr/>
    </dgm:pt>
    <dgm:pt modelId="{D575EB4A-82E2-4E0A-959A-B4BC82BC4ADC}" type="pres">
      <dgm:prSet presAssocID="{966C6A9D-6EAE-44C3-8EA7-AB04945FCA7C}" presName="childNode" presStyleLbl="node1" presStyleIdx="5" presStyleCnt="6" custLinFactY="-2194" custLinFactNeighborX="-375" custLinFactNeighborY="-100000">
        <dgm:presLayoutVars>
          <dgm:bulletEnabled val="1"/>
        </dgm:presLayoutVars>
      </dgm:prSet>
      <dgm:spPr/>
    </dgm:pt>
  </dgm:ptLst>
  <dgm:cxnLst>
    <dgm:cxn modelId="{5CBE6902-EE60-4B8A-95F5-2C855DA1CA54}" type="presOf" srcId="{FC7ACF90-BE32-4F2F-AB63-94833CEDF244}" destId="{8DD008A4-C502-44A4-9519-B42156355E97}" srcOrd="0" destOrd="0" presId="urn:microsoft.com/office/officeart/2005/8/layout/lProcess2"/>
    <dgm:cxn modelId="{5E026606-3AC5-4DF8-B644-F48253E17643}" srcId="{600AD30E-FF92-48FE-9D2D-453989A66FCE}" destId="{DD1449DA-5149-4BB4-A50D-73814D9BCA7D}" srcOrd="2" destOrd="0" parTransId="{D421846B-8A13-4FF1-BA66-65DEAE3C587E}" sibTransId="{5C783492-71A1-4CF4-B541-BA6F83CE184B}"/>
    <dgm:cxn modelId="{03279307-E3F1-489B-AF7B-B0CFE1C884C9}" srcId="{A41B7843-581A-4CA6-ACD9-940A2CD87BC6}" destId="{600AD30E-FF92-48FE-9D2D-453989A66FCE}" srcOrd="0" destOrd="0" parTransId="{4A6B6D85-2759-4BEF-BB13-A9FAADFE2BEF}" sibTransId="{532ED40E-B96E-4E11-AC9B-746E31B0ED2C}"/>
    <dgm:cxn modelId="{A376471C-A29D-46DE-9F0B-0EEA2EA4702E}" type="presOf" srcId="{A41B7843-581A-4CA6-ACD9-940A2CD87BC6}" destId="{9A549D1F-A263-42EB-8A90-12874C112CBB}" srcOrd="0" destOrd="0" presId="urn:microsoft.com/office/officeart/2005/8/layout/lProcess2"/>
    <dgm:cxn modelId="{F3F6132D-EB30-49D9-A607-BEE76DC13530}" srcId="{B6E0FAE5-2859-41DF-8397-A7DD831891B5}" destId="{C6702220-EE51-412B-A1CD-7B98C2B92655}" srcOrd="0" destOrd="0" parTransId="{E7C74D20-26BB-443C-A880-C699FCEFB95A}" sibTransId="{84A0496F-A877-438D-8EF5-66E72863736E}"/>
    <dgm:cxn modelId="{4DB1FC39-9417-4E0F-834A-66331BBE5BAF}" type="presOf" srcId="{C6702220-EE51-412B-A1CD-7B98C2B92655}" destId="{5688389E-BEA8-4314-A756-D91C6C5A4815}" srcOrd="0" destOrd="0" presId="urn:microsoft.com/office/officeart/2005/8/layout/lProcess2"/>
    <dgm:cxn modelId="{7A939A50-661A-40CA-ABE1-042AB043E86D}" type="presOf" srcId="{600AD30E-FF92-48FE-9D2D-453989A66FCE}" destId="{DF209D61-D503-405D-ADF9-63BC24D5FE10}" srcOrd="1" destOrd="0" presId="urn:microsoft.com/office/officeart/2005/8/layout/lProcess2"/>
    <dgm:cxn modelId="{CC1B9D77-931D-44CA-8459-E2DE230D7052}" type="presOf" srcId="{DD1449DA-5149-4BB4-A50D-73814D9BCA7D}" destId="{FA58DF75-F40F-4A53-936F-487F4411A9B2}" srcOrd="0" destOrd="0" presId="urn:microsoft.com/office/officeart/2005/8/layout/lProcess2"/>
    <dgm:cxn modelId="{5C542D59-9CDE-4056-9EF6-F1FB30E08448}" srcId="{B6E0FAE5-2859-41DF-8397-A7DD831891B5}" destId="{36A5BBAE-C2F9-4649-BAB2-C7152853320F}" srcOrd="1" destOrd="0" parTransId="{9CE160EA-7191-4AAB-AB25-97E4927963B9}" sibTransId="{6ED3FFC0-B032-40FC-9E69-4445AC7B05B2}"/>
    <dgm:cxn modelId="{1FA2968F-A71A-4F7E-B448-9B64656E3480}" type="presOf" srcId="{B6E0FAE5-2859-41DF-8397-A7DD831891B5}" destId="{608EF40F-C5B4-44E6-B220-8972C380FCC3}" srcOrd="1" destOrd="0" presId="urn:microsoft.com/office/officeart/2005/8/layout/lProcess2"/>
    <dgm:cxn modelId="{393E5C93-FA20-44C5-AC7B-817F51297344}" type="presOf" srcId="{36A5BBAE-C2F9-4649-BAB2-C7152853320F}" destId="{9B0F190C-295C-4757-865B-FF0C93C26C96}" srcOrd="0" destOrd="0" presId="urn:microsoft.com/office/officeart/2005/8/layout/lProcess2"/>
    <dgm:cxn modelId="{1F6D4E93-653B-46C3-B474-DD355F2777C1}" type="presOf" srcId="{A6DD350B-2F43-41CD-AFCF-15A5A85E8F5E}" destId="{98162363-24F9-41B2-A35A-1C3DBC9C7E54}" srcOrd="0" destOrd="0" presId="urn:microsoft.com/office/officeart/2005/8/layout/lProcess2"/>
    <dgm:cxn modelId="{F2D6EF9A-0F9D-4A27-903F-1A3EB760E92F}" srcId="{B6E0FAE5-2859-41DF-8397-A7DD831891B5}" destId="{966C6A9D-6EAE-44C3-8EA7-AB04945FCA7C}" srcOrd="2" destOrd="0" parTransId="{5006BF3A-CAF6-473A-B8F0-BB5839DF8FBA}" sibTransId="{F5E6F90C-208B-4535-B3FB-8BE0FA422F96}"/>
    <dgm:cxn modelId="{A13F269B-C003-478C-B482-FADCDAFC6976}" srcId="{A41B7843-581A-4CA6-ACD9-940A2CD87BC6}" destId="{B6E0FAE5-2859-41DF-8397-A7DD831891B5}" srcOrd="1" destOrd="0" parTransId="{B5889906-5EDF-4B95-8D7B-22E41222113B}" sibTransId="{62DF88E9-DB7A-4DC5-9166-B04DBEBF651A}"/>
    <dgm:cxn modelId="{7553E69F-9799-4FFA-9150-F9F6E9B3C75F}" type="presOf" srcId="{966C6A9D-6EAE-44C3-8EA7-AB04945FCA7C}" destId="{D575EB4A-82E2-4E0A-959A-B4BC82BC4ADC}" srcOrd="0" destOrd="0" presId="urn:microsoft.com/office/officeart/2005/8/layout/lProcess2"/>
    <dgm:cxn modelId="{CDA55EAA-F4CD-44C8-BA25-CA0B802BB6A2}" type="presOf" srcId="{B6E0FAE5-2859-41DF-8397-A7DD831891B5}" destId="{2B9D5643-C7E4-4A43-8EA9-5A6F8FF40D60}" srcOrd="0" destOrd="0" presId="urn:microsoft.com/office/officeart/2005/8/layout/lProcess2"/>
    <dgm:cxn modelId="{05C479CD-B344-4C06-B2FD-951B1CD29B26}" srcId="{600AD30E-FF92-48FE-9D2D-453989A66FCE}" destId="{A6DD350B-2F43-41CD-AFCF-15A5A85E8F5E}" srcOrd="0" destOrd="0" parTransId="{59A96BEE-C3D8-49DD-84C4-24DFF2494DDA}" sibTransId="{77C2E26C-D474-4C73-BE55-A849AB7E9819}"/>
    <dgm:cxn modelId="{5B34A8E6-0E7E-413D-AAE4-31D2D6B97DAF}" srcId="{600AD30E-FF92-48FE-9D2D-453989A66FCE}" destId="{FC7ACF90-BE32-4F2F-AB63-94833CEDF244}" srcOrd="1" destOrd="0" parTransId="{15563E47-82EE-472A-88B1-EF3048BF29F1}" sibTransId="{E4DC6022-413A-41D5-9F93-2CFA37B8CB22}"/>
    <dgm:cxn modelId="{A59BFAEE-FEE6-4C45-8460-2168CCBF9A8E}" type="presOf" srcId="{600AD30E-FF92-48FE-9D2D-453989A66FCE}" destId="{34AB2671-61CE-42D6-8BFA-EA80B89146A4}" srcOrd="0" destOrd="0" presId="urn:microsoft.com/office/officeart/2005/8/layout/lProcess2"/>
    <dgm:cxn modelId="{5B2CDC8B-5F25-45B1-B817-F2B4D86CAD74}" type="presParOf" srcId="{9A549D1F-A263-42EB-8A90-12874C112CBB}" destId="{C3E6F92C-55A9-403E-A4C3-5FD54D87651A}" srcOrd="0" destOrd="0" presId="urn:microsoft.com/office/officeart/2005/8/layout/lProcess2"/>
    <dgm:cxn modelId="{CC2A1C95-590C-4BBC-9833-761D33FC56E7}" type="presParOf" srcId="{C3E6F92C-55A9-403E-A4C3-5FD54D87651A}" destId="{34AB2671-61CE-42D6-8BFA-EA80B89146A4}" srcOrd="0" destOrd="0" presId="urn:microsoft.com/office/officeart/2005/8/layout/lProcess2"/>
    <dgm:cxn modelId="{AF8D0931-9B96-49DA-A14D-460E6128B0AC}" type="presParOf" srcId="{C3E6F92C-55A9-403E-A4C3-5FD54D87651A}" destId="{DF209D61-D503-405D-ADF9-63BC24D5FE10}" srcOrd="1" destOrd="0" presId="urn:microsoft.com/office/officeart/2005/8/layout/lProcess2"/>
    <dgm:cxn modelId="{06B95E66-E8C5-42C5-89F3-50D5CBC56FD3}" type="presParOf" srcId="{C3E6F92C-55A9-403E-A4C3-5FD54D87651A}" destId="{C1658DAD-85A4-4587-8EBC-517931E1EB84}" srcOrd="2" destOrd="0" presId="urn:microsoft.com/office/officeart/2005/8/layout/lProcess2"/>
    <dgm:cxn modelId="{FB5C00F7-B9E1-452C-B476-56483444E795}" type="presParOf" srcId="{C1658DAD-85A4-4587-8EBC-517931E1EB84}" destId="{36581F15-CD42-4709-8281-55D788CFAEBD}" srcOrd="0" destOrd="0" presId="urn:microsoft.com/office/officeart/2005/8/layout/lProcess2"/>
    <dgm:cxn modelId="{50767098-96F2-4207-BA33-416CCC9656C6}" type="presParOf" srcId="{36581F15-CD42-4709-8281-55D788CFAEBD}" destId="{98162363-24F9-41B2-A35A-1C3DBC9C7E54}" srcOrd="0" destOrd="0" presId="urn:microsoft.com/office/officeart/2005/8/layout/lProcess2"/>
    <dgm:cxn modelId="{375293C2-F320-4F07-95BA-FC2CC495E220}" type="presParOf" srcId="{36581F15-CD42-4709-8281-55D788CFAEBD}" destId="{A9CDD7CE-087F-4CF6-B52F-C9CBCB5FAD05}" srcOrd="1" destOrd="0" presId="urn:microsoft.com/office/officeart/2005/8/layout/lProcess2"/>
    <dgm:cxn modelId="{004C96CE-99A5-4609-A043-2F8545E78178}" type="presParOf" srcId="{36581F15-CD42-4709-8281-55D788CFAEBD}" destId="{8DD008A4-C502-44A4-9519-B42156355E97}" srcOrd="2" destOrd="0" presId="urn:microsoft.com/office/officeart/2005/8/layout/lProcess2"/>
    <dgm:cxn modelId="{6EB83185-1435-446B-B5FD-8964273AF903}" type="presParOf" srcId="{36581F15-CD42-4709-8281-55D788CFAEBD}" destId="{545D1835-CDC8-498E-A3A6-B701EE8E6F6A}" srcOrd="3" destOrd="0" presId="urn:microsoft.com/office/officeart/2005/8/layout/lProcess2"/>
    <dgm:cxn modelId="{708BDB1D-E9E3-4E28-911D-BA6E14F03FBA}" type="presParOf" srcId="{36581F15-CD42-4709-8281-55D788CFAEBD}" destId="{FA58DF75-F40F-4A53-936F-487F4411A9B2}" srcOrd="4" destOrd="0" presId="urn:microsoft.com/office/officeart/2005/8/layout/lProcess2"/>
    <dgm:cxn modelId="{9E0E6C0D-C083-4931-A5BA-93241B4AAD86}" type="presParOf" srcId="{9A549D1F-A263-42EB-8A90-12874C112CBB}" destId="{351FC71D-F3CC-4E58-88D7-86D868E86264}" srcOrd="1" destOrd="0" presId="urn:microsoft.com/office/officeart/2005/8/layout/lProcess2"/>
    <dgm:cxn modelId="{B5D34A91-B334-41A8-8B42-9615CAF273B7}" type="presParOf" srcId="{9A549D1F-A263-42EB-8A90-12874C112CBB}" destId="{388DF10C-5ED2-45B6-91A7-EF13DB760966}" srcOrd="2" destOrd="0" presId="urn:microsoft.com/office/officeart/2005/8/layout/lProcess2"/>
    <dgm:cxn modelId="{133FC398-FAE1-4576-91F6-46DC1EEF9A2C}" type="presParOf" srcId="{388DF10C-5ED2-45B6-91A7-EF13DB760966}" destId="{2B9D5643-C7E4-4A43-8EA9-5A6F8FF40D60}" srcOrd="0" destOrd="0" presId="urn:microsoft.com/office/officeart/2005/8/layout/lProcess2"/>
    <dgm:cxn modelId="{7CB6E419-076D-44AF-A935-CE5637D0D835}" type="presParOf" srcId="{388DF10C-5ED2-45B6-91A7-EF13DB760966}" destId="{608EF40F-C5B4-44E6-B220-8972C380FCC3}" srcOrd="1" destOrd="0" presId="urn:microsoft.com/office/officeart/2005/8/layout/lProcess2"/>
    <dgm:cxn modelId="{7D7AE3A3-369A-4819-98C3-12425EEF0B53}" type="presParOf" srcId="{388DF10C-5ED2-45B6-91A7-EF13DB760966}" destId="{155E8DC7-BDF1-452E-B3A3-A60123135521}" srcOrd="2" destOrd="0" presId="urn:microsoft.com/office/officeart/2005/8/layout/lProcess2"/>
    <dgm:cxn modelId="{01F2FDD9-0FFC-4302-BC3D-CB4217779CA7}" type="presParOf" srcId="{155E8DC7-BDF1-452E-B3A3-A60123135521}" destId="{FC80B302-0F50-41C5-B965-98F918356B7A}" srcOrd="0" destOrd="0" presId="urn:microsoft.com/office/officeart/2005/8/layout/lProcess2"/>
    <dgm:cxn modelId="{0069A222-4DF7-4549-9007-62C4A351D0E6}" type="presParOf" srcId="{FC80B302-0F50-41C5-B965-98F918356B7A}" destId="{5688389E-BEA8-4314-A756-D91C6C5A4815}" srcOrd="0" destOrd="0" presId="urn:microsoft.com/office/officeart/2005/8/layout/lProcess2"/>
    <dgm:cxn modelId="{24A217B7-0084-4C38-A456-E8B0DD21C67C}" type="presParOf" srcId="{FC80B302-0F50-41C5-B965-98F918356B7A}" destId="{049EC480-B69D-4AFB-A323-455F0FD44810}" srcOrd="1" destOrd="0" presId="urn:microsoft.com/office/officeart/2005/8/layout/lProcess2"/>
    <dgm:cxn modelId="{1ED9F307-EA62-46A3-85FA-E1E1081E72BB}" type="presParOf" srcId="{FC80B302-0F50-41C5-B965-98F918356B7A}" destId="{9B0F190C-295C-4757-865B-FF0C93C26C96}" srcOrd="2" destOrd="0" presId="urn:microsoft.com/office/officeart/2005/8/layout/lProcess2"/>
    <dgm:cxn modelId="{A917E59F-6017-461B-A5C0-4CE137880FD8}" type="presParOf" srcId="{FC80B302-0F50-41C5-B965-98F918356B7A}" destId="{9A256950-3D2B-4D5B-8517-994B7A36CFB3}" srcOrd="3" destOrd="0" presId="urn:microsoft.com/office/officeart/2005/8/layout/lProcess2"/>
    <dgm:cxn modelId="{279A84DD-450F-49D4-A525-83C621811790}" type="presParOf" srcId="{FC80B302-0F50-41C5-B965-98F918356B7A}" destId="{D575EB4A-82E2-4E0A-959A-B4BC82BC4AD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B2671-61CE-42D6-8BFA-EA80B89146A4}">
      <dsp:nvSpPr>
        <dsp:cNvPr id="0" name=""/>
        <dsp:cNvSpPr/>
      </dsp:nvSpPr>
      <dsp:spPr>
        <a:xfrm>
          <a:off x="44323" y="0"/>
          <a:ext cx="3276023" cy="2481942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solidFill>
            <a:srgbClr val="FF00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0" i="1" kern="1200" spc="6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323" y="0"/>
        <a:ext cx="3276023" cy="744582"/>
      </dsp:txXfrm>
    </dsp:sp>
    <dsp:sp modelId="{98162363-24F9-41B2-A35A-1C3DBC9C7E54}">
      <dsp:nvSpPr>
        <dsp:cNvPr id="0" name=""/>
        <dsp:cNvSpPr/>
      </dsp:nvSpPr>
      <dsp:spPr>
        <a:xfrm>
          <a:off x="371918" y="326502"/>
          <a:ext cx="2620818" cy="487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Course 1</a:t>
          </a:r>
        </a:p>
      </dsp:txBody>
      <dsp:txXfrm>
        <a:off x="386199" y="340783"/>
        <a:ext cx="2592256" cy="459040"/>
      </dsp:txXfrm>
    </dsp:sp>
    <dsp:sp modelId="{8DD008A4-C502-44A4-9519-B42156355E97}">
      <dsp:nvSpPr>
        <dsp:cNvPr id="0" name=""/>
        <dsp:cNvSpPr/>
      </dsp:nvSpPr>
      <dsp:spPr>
        <a:xfrm>
          <a:off x="371918" y="1045342"/>
          <a:ext cx="2620818" cy="487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Course 2</a:t>
          </a:r>
        </a:p>
      </dsp:txBody>
      <dsp:txXfrm>
        <a:off x="386199" y="1059623"/>
        <a:ext cx="2592256" cy="459040"/>
      </dsp:txXfrm>
    </dsp:sp>
    <dsp:sp modelId="{FA58DF75-F40F-4A53-936F-487F4411A9B2}">
      <dsp:nvSpPr>
        <dsp:cNvPr id="0" name=""/>
        <dsp:cNvSpPr/>
      </dsp:nvSpPr>
      <dsp:spPr>
        <a:xfrm>
          <a:off x="371918" y="1784316"/>
          <a:ext cx="2620818" cy="487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Course 3</a:t>
          </a:r>
        </a:p>
      </dsp:txBody>
      <dsp:txXfrm>
        <a:off x="386199" y="1798597"/>
        <a:ext cx="2592256" cy="459040"/>
      </dsp:txXfrm>
    </dsp:sp>
    <dsp:sp modelId="{2B9D5643-C7E4-4A43-8EA9-5A6F8FF40D60}">
      <dsp:nvSpPr>
        <dsp:cNvPr id="0" name=""/>
        <dsp:cNvSpPr/>
      </dsp:nvSpPr>
      <dsp:spPr>
        <a:xfrm>
          <a:off x="3525130" y="0"/>
          <a:ext cx="3276023" cy="2481942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3525130" y="0"/>
        <a:ext cx="3276023" cy="744582"/>
      </dsp:txXfrm>
    </dsp:sp>
    <dsp:sp modelId="{5688389E-BEA8-4314-A756-D91C6C5A4815}">
      <dsp:nvSpPr>
        <dsp:cNvPr id="0" name=""/>
        <dsp:cNvSpPr/>
      </dsp:nvSpPr>
      <dsp:spPr>
        <a:xfrm>
          <a:off x="3833077" y="326502"/>
          <a:ext cx="2620818" cy="487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</a:rPr>
            <a:t>ISP</a:t>
          </a:r>
        </a:p>
      </dsp:txBody>
      <dsp:txXfrm>
        <a:off x="3847358" y="340783"/>
        <a:ext cx="2592256" cy="459040"/>
      </dsp:txXfrm>
    </dsp:sp>
    <dsp:sp modelId="{9B0F190C-295C-4757-865B-FF0C93C26C96}">
      <dsp:nvSpPr>
        <dsp:cNvPr id="0" name=""/>
        <dsp:cNvSpPr/>
      </dsp:nvSpPr>
      <dsp:spPr>
        <a:xfrm>
          <a:off x="3852733" y="1045342"/>
          <a:ext cx="2620818" cy="487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</a:rPr>
            <a:t>MS</a:t>
          </a:r>
          <a:r>
            <a:rPr lang="en-US" sz="2500" b="1" kern="1200" baseline="0" dirty="0">
              <a:solidFill>
                <a:schemeClr val="tx1"/>
              </a:solidFill>
            </a:rPr>
            <a:t> THESIS</a:t>
          </a:r>
          <a:endParaRPr lang="en-US" sz="2500" b="1" kern="1200" dirty="0">
            <a:solidFill>
              <a:schemeClr val="tx1"/>
            </a:solidFill>
          </a:endParaRPr>
        </a:p>
      </dsp:txBody>
      <dsp:txXfrm>
        <a:off x="3867014" y="1059623"/>
        <a:ext cx="2592256" cy="459040"/>
      </dsp:txXfrm>
    </dsp:sp>
    <dsp:sp modelId="{D575EB4A-82E2-4E0A-959A-B4BC82BC4ADC}">
      <dsp:nvSpPr>
        <dsp:cNvPr id="0" name=""/>
        <dsp:cNvSpPr/>
      </dsp:nvSpPr>
      <dsp:spPr>
        <a:xfrm>
          <a:off x="3842905" y="1784316"/>
          <a:ext cx="2620818" cy="487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FFC000"/>
              </a:solidFill>
            </a:rPr>
            <a:t>CS 598</a:t>
          </a:r>
        </a:p>
      </dsp:txBody>
      <dsp:txXfrm>
        <a:off x="3857186" y="1798597"/>
        <a:ext cx="2592256" cy="459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34EC6-3D20-4994-9413-49442C414283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AB74B-EA83-4733-93E3-1806D59EB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1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AB74B-EA83-4733-93E3-1806D59EB4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66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97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AB74B-EA83-4733-93E3-1806D59EB4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23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0526F2-74CF-4E15-A8EB-835DB3DF901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276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0526F2-74CF-4E15-A8EB-835DB3DF901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31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0526F2-74CF-4E15-A8EB-835DB3DF901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00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AB74B-EA83-4733-93E3-1806D59EB4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20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E4A049-8685-4352-9DC2-828F08FD54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670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AB74B-EA83-4733-93E3-1806D59EB49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01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21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Watermark-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4120" y="2981886"/>
            <a:ext cx="5277880" cy="3876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9144000" cy="1524000"/>
          </a:xfrm>
        </p:spPr>
        <p:txBody>
          <a:bodyPr>
            <a:no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041648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990601"/>
            <a:ext cx="3657600" cy="88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28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1AAE-5DE0-4761-8482-C5BA00D5BA9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9600" y="1524000"/>
            <a:ext cx="7823200" cy="4648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737600" y="1524000"/>
            <a:ext cx="2844800" cy="464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4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1433514"/>
            <a:ext cx="53594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09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986500"/>
            <a:ext cx="3657600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120" y="2981885"/>
            <a:ext cx="5277880" cy="3876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9144000" cy="1524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041648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84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986500"/>
            <a:ext cx="3657600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9144000" cy="1524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0386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65" y="2980945"/>
            <a:ext cx="5279161" cy="38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3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120" y="2981885"/>
            <a:ext cx="5277880" cy="3876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685800"/>
            <a:ext cx="9144000" cy="1676400"/>
          </a:xfrm>
        </p:spPr>
        <p:txBody>
          <a:bodyPr anchor="b" anchorCtr="0"/>
          <a:lstStyle>
            <a:lvl1pPr algn="l">
              <a:defRPr lang="en-US" sz="4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23622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34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163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676400"/>
            <a:ext cx="48768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48768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99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496736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6000" y="2216400"/>
            <a:ext cx="48768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1496736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2216400"/>
            <a:ext cx="48768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99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05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2795" y="6391657"/>
            <a:ext cx="61239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13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986500"/>
            <a:ext cx="3657600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9144000" cy="1524000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0386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65" y="2980945"/>
            <a:ext cx="5279161" cy="38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44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074400" cy="10668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3709" y="1524001"/>
            <a:ext cx="7058691" cy="4648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890" y="1524000"/>
            <a:ext cx="3564876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447147" y="3581135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972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9600" y="1524000"/>
            <a:ext cx="7823200" cy="4648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737600" y="1524000"/>
            <a:ext cx="2844800" cy="464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21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1433514"/>
            <a:ext cx="53594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71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yWatermark-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4120" y="2981886"/>
            <a:ext cx="5277880" cy="38761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215900" dist="76200" dir="54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447800"/>
            <a:ext cx="9144000" cy="1676400"/>
          </a:xfrm>
        </p:spPr>
        <p:txBody>
          <a:bodyPr anchor="b" anchorCtr="0"/>
          <a:lstStyle>
            <a:lvl1pPr algn="l">
              <a:defRPr lang="en-US" sz="4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31242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1AAE-5DE0-4761-8482-C5BA00D5BA9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1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1AAE-5DE0-4761-8482-C5BA00D5B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5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676400"/>
            <a:ext cx="48768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48768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1AAE-5DE0-4761-8482-C5BA00D5BA9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496736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6000" y="2216400"/>
            <a:ext cx="48768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1496736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2216400"/>
            <a:ext cx="48768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1AAE-5DE0-4761-8482-C5BA00D5BA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6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1AAE-5DE0-4761-8482-C5BA00D5BA9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6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" y="6391657"/>
            <a:ext cx="612396" cy="365125"/>
          </a:xfrm>
        </p:spPr>
        <p:txBody>
          <a:bodyPr/>
          <a:lstStyle/>
          <a:p>
            <a:fld id="{A1B91AAE-5DE0-4761-8482-C5BA00D5BA9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46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074400" cy="10668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3709" y="1524001"/>
            <a:ext cx="7058691" cy="4648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890" y="1524000"/>
            <a:ext cx="3564876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1AAE-5DE0-4761-8482-C5BA00D5BA9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447147" y="3581135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8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42900"/>
            <a:ext cx="109728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87664"/>
            <a:ext cx="6096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1B91AAE-5DE0-4761-8482-C5BA00D5BA9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1234967"/>
            <a:ext cx="115824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7315200" y="6400800"/>
            <a:ext cx="4470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Worcester Polytechnic Institute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2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Verdana" pitchFamily="34" charset="0"/>
        <a:buChar char="─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42900"/>
            <a:ext cx="109728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91657"/>
            <a:ext cx="609600" cy="313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1234967"/>
            <a:ext cx="115824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7315200" y="6400800"/>
            <a:ext cx="4470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Worcester Polytechnic Institute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1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Verdana" pitchFamily="34" charset="0"/>
        <a:buChar char="─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tiff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files.com/show_file.php?id=13493497212448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1AAE-5DE0-4761-8482-C5BA00D5BA99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783" y="1725321"/>
            <a:ext cx="1183750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nda fax"/>
              </a:rPr>
              <a:t>DATA SCIENCE </a:t>
            </a:r>
          </a:p>
          <a:p>
            <a:pPr algn="ctr"/>
            <a:r>
              <a:rPr lang="en-US" sz="44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nda fax"/>
              </a:rPr>
              <a:t>GRADUATE ORIENTATION</a:t>
            </a:r>
            <a:br>
              <a:rPr lang="en-US" sz="44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nda fax"/>
              </a:rPr>
            </a:br>
            <a:r>
              <a:rPr lang="en-US" sz="20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nda fax"/>
              </a:rPr>
              <a:t> </a:t>
            </a:r>
            <a:endParaRPr lang="en-US" sz="44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nda fax"/>
            </a:endParaRPr>
          </a:p>
          <a:p>
            <a:pPr algn="ctr"/>
            <a:r>
              <a:rPr lang="en-US" sz="5400" b="1" i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nda fax"/>
              </a:rPr>
              <a:t>FALL 2020</a:t>
            </a:r>
            <a:br>
              <a:rPr lang="en-US" sz="4400" b="1" i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nda fax"/>
              </a:rPr>
            </a:br>
            <a:r>
              <a:rPr lang="en-US" sz="44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nda fax"/>
              </a:rPr>
              <a:t>Master &amp; PhD Degrees</a:t>
            </a:r>
            <a:br>
              <a:rPr lang="en-US" sz="4400" b="1" spc="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nda fax"/>
              </a:rPr>
            </a:br>
            <a:endParaRPr lang="en-US" sz="4400" b="1" spc="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nda fax"/>
            </a:endParaRPr>
          </a:p>
          <a:p>
            <a:r>
              <a:rPr lang="en-US" dirty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5681" y="5178959"/>
            <a:ext cx="4578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Prof. Mohamed Eltabakh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64" y="29764"/>
            <a:ext cx="3967783" cy="108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36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2526"/>
            <a:ext cx="12192000" cy="1219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spc="600" dirty="0">
                <a:solidFill>
                  <a:schemeClr val="bg1"/>
                </a:solidFill>
                <a:latin typeface="+mj-lt"/>
              </a:rPr>
              <a:t>How to find the Hybrid (</a:t>
            </a:r>
            <a:r>
              <a:rPr lang="en-US" sz="3200" spc="600" dirty="0" err="1">
                <a:solidFill>
                  <a:schemeClr val="bg1"/>
                </a:solidFill>
                <a:latin typeface="+mj-lt"/>
              </a:rPr>
              <a:t>Lec</a:t>
            </a:r>
            <a:r>
              <a:rPr lang="en-US" sz="3200" spc="600" dirty="0">
                <a:solidFill>
                  <a:schemeClr val="bg1"/>
                </a:solidFill>
                <a:latin typeface="+mj-lt"/>
              </a:rPr>
              <a:t>.-Mode) Courses?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C9372F-8BC8-B542-9BD9-DFE87EE68197}"/>
              </a:ext>
            </a:extLst>
          </p:cNvPr>
          <p:cNvSpPr txBox="1"/>
          <p:nvPr/>
        </p:nvSpPr>
        <p:spPr>
          <a:xfrm>
            <a:off x="609599" y="1371600"/>
            <a:ext cx="9714963" cy="8001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Register in </a:t>
            </a:r>
            <a:r>
              <a:rPr lang="en-US" sz="2000" b="1" dirty="0"/>
              <a:t>“On-Campus” </a:t>
            </a:r>
            <a:r>
              <a:rPr lang="en-US" sz="2000" dirty="0"/>
              <a:t>courses (offered in </a:t>
            </a:r>
            <a:r>
              <a:rPr lang="en-US" sz="2000" b="1" i="1" dirty="0" err="1"/>
              <a:t>TechFlex</a:t>
            </a:r>
            <a:r>
              <a:rPr lang="en-US" sz="2000" b="1" dirty="0"/>
              <a:t> mode</a:t>
            </a:r>
            <a:r>
              <a:rPr lang="en-US" sz="2000" dirty="0"/>
              <a:t>) 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                   (offered either </a:t>
            </a:r>
            <a:r>
              <a:rPr lang="en-US" sz="2000" b="1" dirty="0">
                <a:solidFill>
                  <a:srgbClr val="3333FF"/>
                </a:solidFill>
              </a:rPr>
              <a:t>online (WEB)</a:t>
            </a:r>
            <a:r>
              <a:rPr lang="en-US" sz="2000" dirty="0"/>
              <a:t> or </a:t>
            </a:r>
            <a:r>
              <a:rPr lang="en-US" sz="2000" b="1" dirty="0">
                <a:solidFill>
                  <a:srgbClr val="3333FF"/>
                </a:solidFill>
              </a:rPr>
              <a:t>hybrid (LEC.)</a:t>
            </a:r>
            <a:r>
              <a:rPr lang="en-US" sz="2000" dirty="0"/>
              <a:t> mode)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EA51BF-00FE-704A-8825-3A43D482AEE5}"/>
              </a:ext>
            </a:extLst>
          </p:cNvPr>
          <p:cNvSpPr/>
          <p:nvPr/>
        </p:nvSpPr>
        <p:spPr>
          <a:xfrm>
            <a:off x="219919" y="2614833"/>
            <a:ext cx="87620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432FF"/>
                </a:solidFill>
              </a:rPr>
              <a:t>https://</a:t>
            </a:r>
            <a:r>
              <a:rPr lang="en-US" sz="1050" dirty="0" err="1">
                <a:solidFill>
                  <a:srgbClr val="0432FF"/>
                </a:solidFill>
              </a:rPr>
              <a:t>www.wpi.edu</a:t>
            </a:r>
            <a:r>
              <a:rPr lang="en-US" sz="1050" dirty="0">
                <a:solidFill>
                  <a:srgbClr val="0432FF"/>
                </a:solidFill>
              </a:rPr>
              <a:t>/offices/registrar/course-registration/schedules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DF3B56-75BA-A349-A5D0-D65244719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9" y="2916582"/>
            <a:ext cx="7962072" cy="1691808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4C69B72-8079-FD43-8416-4A5F23B0A16D}"/>
              </a:ext>
            </a:extLst>
          </p:cNvPr>
          <p:cNvSpPr/>
          <p:nvPr/>
        </p:nvSpPr>
        <p:spPr bwMode="auto">
          <a:xfrm>
            <a:off x="4600937" y="3776870"/>
            <a:ext cx="885464" cy="251120"/>
          </a:xfrm>
          <a:prstGeom prst="roundRect">
            <a:avLst/>
          </a:prstGeom>
          <a:noFill/>
          <a:ln w="28575" cap="sq" algn="ctr">
            <a:solidFill>
              <a:srgbClr val="0432FF"/>
            </a:solidFill>
            <a:prstDash val="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E881F1-1B60-DB42-A0C4-B8981C85AB65}"/>
              </a:ext>
            </a:extLst>
          </p:cNvPr>
          <p:cNvCxnSpPr>
            <a:cxnSpLocks/>
          </p:cNvCxnSpPr>
          <p:nvPr/>
        </p:nvCxnSpPr>
        <p:spPr>
          <a:xfrm>
            <a:off x="5486401" y="3864980"/>
            <a:ext cx="2305877" cy="743410"/>
          </a:xfrm>
          <a:prstGeom prst="straightConnector1">
            <a:avLst/>
          </a:prstGeom>
          <a:ln w="25400">
            <a:solidFill>
              <a:srgbClr val="0432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F35AD9-12FC-C641-9787-2362EF993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123" y="4725268"/>
            <a:ext cx="8225735" cy="16093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14A6A4A-0F8C-884F-9519-CAA4CB98F6BE}"/>
              </a:ext>
            </a:extLst>
          </p:cNvPr>
          <p:cNvSpPr txBox="1"/>
          <p:nvPr/>
        </p:nvSpPr>
        <p:spPr>
          <a:xfrm>
            <a:off x="6378576" y="3893232"/>
            <a:ext cx="2956353" cy="3069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0432FF"/>
                </a:solidFill>
              </a:rPr>
              <a:t>Then select ‘Data Science’</a:t>
            </a:r>
          </a:p>
        </p:txBody>
      </p:sp>
    </p:spTree>
    <p:extLst>
      <p:ext uri="{BB962C8B-B14F-4D97-AF65-F5344CB8AC3E}">
        <p14:creationId xmlns:p14="http://schemas.microsoft.com/office/powerpoint/2010/main" val="2441906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2526"/>
            <a:ext cx="12192000" cy="1219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spc="600" dirty="0">
                <a:solidFill>
                  <a:schemeClr val="bg1"/>
                </a:solidFill>
                <a:latin typeface="+mj-lt"/>
              </a:rPr>
              <a:t>How to find the Online (Web-Mode) Courses?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EA51BF-00FE-704A-8825-3A43D482AEE5}"/>
              </a:ext>
            </a:extLst>
          </p:cNvPr>
          <p:cNvSpPr/>
          <p:nvPr/>
        </p:nvSpPr>
        <p:spPr>
          <a:xfrm>
            <a:off x="140406" y="1468789"/>
            <a:ext cx="87620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432FF"/>
                </a:solidFill>
              </a:rPr>
              <a:t>https://</a:t>
            </a:r>
            <a:r>
              <a:rPr lang="en-US" sz="1050" dirty="0" err="1">
                <a:solidFill>
                  <a:srgbClr val="0432FF"/>
                </a:solidFill>
              </a:rPr>
              <a:t>www.wpi.edu</a:t>
            </a:r>
            <a:r>
              <a:rPr lang="en-US" sz="1050" dirty="0">
                <a:solidFill>
                  <a:srgbClr val="0432FF"/>
                </a:solidFill>
              </a:rPr>
              <a:t>/offices/registrar/course-registration/schedules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DF3B56-75BA-A349-A5D0-D65244719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1" y="1737604"/>
            <a:ext cx="7886131" cy="1581612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4C69B72-8079-FD43-8416-4A5F23B0A16D}"/>
              </a:ext>
            </a:extLst>
          </p:cNvPr>
          <p:cNvSpPr/>
          <p:nvPr/>
        </p:nvSpPr>
        <p:spPr bwMode="auto">
          <a:xfrm>
            <a:off x="4494920" y="2790033"/>
            <a:ext cx="885464" cy="251120"/>
          </a:xfrm>
          <a:prstGeom prst="roundRect">
            <a:avLst/>
          </a:prstGeom>
          <a:noFill/>
          <a:ln w="28575" cap="sq" algn="ctr">
            <a:solidFill>
              <a:srgbClr val="0432FF"/>
            </a:solidFill>
            <a:prstDash val="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E881F1-1B60-DB42-A0C4-B8981C85AB65}"/>
              </a:ext>
            </a:extLst>
          </p:cNvPr>
          <p:cNvCxnSpPr>
            <a:cxnSpLocks/>
          </p:cNvCxnSpPr>
          <p:nvPr/>
        </p:nvCxnSpPr>
        <p:spPr>
          <a:xfrm>
            <a:off x="5380384" y="2878143"/>
            <a:ext cx="1749286" cy="441073"/>
          </a:xfrm>
          <a:prstGeom prst="straightConnector1">
            <a:avLst/>
          </a:prstGeom>
          <a:ln w="25400">
            <a:solidFill>
              <a:srgbClr val="0432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14A6A4A-0F8C-884F-9519-CAA4CB98F6BE}"/>
              </a:ext>
            </a:extLst>
          </p:cNvPr>
          <p:cNvSpPr txBox="1"/>
          <p:nvPr/>
        </p:nvSpPr>
        <p:spPr>
          <a:xfrm>
            <a:off x="6088815" y="2717449"/>
            <a:ext cx="2956353" cy="3069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0432FF"/>
                </a:solidFill>
              </a:rPr>
              <a:t>Then select ‘Data Science’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F79E8F-8A24-0A46-ACDC-46B44374D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13" y="3434765"/>
            <a:ext cx="8454887" cy="3353839"/>
          </a:xfrm>
          <a:prstGeom prst="rect">
            <a:avLst/>
          </a:prstGeom>
        </p:spPr>
      </p:pic>
      <p:sp>
        <p:nvSpPr>
          <p:cNvPr id="18" name="Left Brace 17">
            <a:extLst>
              <a:ext uri="{FF2B5EF4-FFF2-40B4-BE49-F238E27FC236}">
                <a16:creationId xmlns:a16="http://schemas.microsoft.com/office/drawing/2014/main" id="{7E1A8A4F-FC12-5F40-BDA1-A018EE77B6A4}"/>
              </a:ext>
            </a:extLst>
          </p:cNvPr>
          <p:cNvSpPr/>
          <p:nvPr/>
        </p:nvSpPr>
        <p:spPr>
          <a:xfrm>
            <a:off x="3021495" y="4373217"/>
            <a:ext cx="715617" cy="112643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79E6BD6D-C931-324E-8535-011793C7D6DE}"/>
              </a:ext>
            </a:extLst>
          </p:cNvPr>
          <p:cNvSpPr/>
          <p:nvPr/>
        </p:nvSpPr>
        <p:spPr>
          <a:xfrm>
            <a:off x="3021494" y="5731565"/>
            <a:ext cx="715617" cy="70653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A42DDF-EE46-5843-861E-A4A47AC3BC6B}"/>
              </a:ext>
            </a:extLst>
          </p:cNvPr>
          <p:cNvSpPr txBox="1"/>
          <p:nvPr/>
        </p:nvSpPr>
        <p:spPr>
          <a:xfrm>
            <a:off x="246425" y="5795373"/>
            <a:ext cx="3026864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/>
              <a:t>Online-degree courses</a:t>
            </a:r>
          </a:p>
          <a:p>
            <a:pPr algn="ctr"/>
            <a:r>
              <a:rPr lang="en-US" sz="1600" dirty="0"/>
              <a:t>(Do NOT select from this list)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333A30-4A82-6348-B87C-4FB86C83EBBE}"/>
              </a:ext>
            </a:extLst>
          </p:cNvPr>
          <p:cNvSpPr txBox="1"/>
          <p:nvPr/>
        </p:nvSpPr>
        <p:spPr>
          <a:xfrm>
            <a:off x="418702" y="4728573"/>
            <a:ext cx="3026864" cy="38676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/>
              <a:t>Select from this list</a:t>
            </a:r>
          </a:p>
        </p:txBody>
      </p:sp>
    </p:spTree>
    <p:extLst>
      <p:ext uri="{BB962C8B-B14F-4D97-AF65-F5344CB8AC3E}">
        <p14:creationId xmlns:p14="http://schemas.microsoft.com/office/powerpoint/2010/main" val="3849312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80217" y="1429787"/>
            <a:ext cx="10146082" cy="4488414"/>
          </a:xfrm>
        </p:spPr>
        <p:txBody>
          <a:bodyPr>
            <a:no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Semester starts on </a:t>
            </a:r>
            <a:r>
              <a:rPr lang="en-US" sz="2400" b="1" dirty="0">
                <a:solidFill>
                  <a:srgbClr val="0432FF"/>
                </a:solidFill>
              </a:rPr>
              <a:t>Monday August 31</a:t>
            </a:r>
            <a:r>
              <a:rPr lang="en-US" sz="2400" b="1" baseline="30000" dirty="0">
                <a:solidFill>
                  <a:srgbClr val="0432FF"/>
                </a:solidFill>
              </a:rPr>
              <a:t>st</a:t>
            </a:r>
            <a:r>
              <a:rPr lang="en-US" sz="2400" b="1" dirty="0">
                <a:solidFill>
                  <a:srgbClr val="0432FF"/>
                </a:solidFill>
              </a:rPr>
              <a:t>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ADD/DROP window without late fee</a:t>
            </a:r>
          </a:p>
          <a:p>
            <a:r>
              <a:rPr lang="en-US" sz="2400" b="1" dirty="0">
                <a:solidFill>
                  <a:srgbClr val="0432FF"/>
                </a:solidFill>
              </a:rPr>
              <a:t>	Monday, August 31, 2020 to </a:t>
            </a:r>
          </a:p>
          <a:p>
            <a:r>
              <a:rPr lang="en-US" sz="2400" b="1" dirty="0">
                <a:solidFill>
                  <a:srgbClr val="0432FF"/>
                </a:solidFill>
              </a:rPr>
              <a:t>         Friday, September 11, 2020, 8:00 am to 5:00 pm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Submission of forms is online and routed automatically for approval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20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1AAE-5DE0-4761-8482-C5BA00D5BA9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827" y="109190"/>
            <a:ext cx="12123173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6000" i="1" spc="600" dirty="0">
                <a:solidFill>
                  <a:schemeClr val="bg1"/>
                </a:solidFill>
                <a:latin typeface="+mj-lt"/>
              </a:rPr>
              <a:t>ADD/DROP DATES</a:t>
            </a:r>
            <a:endParaRPr lang="en-US" sz="6000" spc="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2559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80217" y="1429787"/>
            <a:ext cx="10146082" cy="4488414"/>
          </a:xfrm>
        </p:spPr>
        <p:txBody>
          <a:bodyPr>
            <a:no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20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1AAE-5DE0-4761-8482-C5BA00D5BA9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827" y="109190"/>
            <a:ext cx="12123173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6000" i="1" spc="600" dirty="0">
                <a:solidFill>
                  <a:schemeClr val="bg1"/>
                </a:solidFill>
                <a:latin typeface="+mj-lt"/>
              </a:rPr>
              <a:t>WAIT LIST</a:t>
            </a:r>
            <a:endParaRPr lang="en-US" sz="6000" spc="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7000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80666333"/>
              </p:ext>
            </p:extLst>
          </p:nvPr>
        </p:nvGraphicFramePr>
        <p:xfrm>
          <a:off x="4413663" y="2038209"/>
          <a:ext cx="6804560" cy="2481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https://encrypted-tbn0.gstatic.com/images?q=tbn:ANd9GcRow5rj_-RCmBnyIT4WsOfLc0MzG9NHv62sgDu6lVw3qrJkcwxh4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44" y="2112932"/>
            <a:ext cx="3174736" cy="4238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" y="0"/>
            <a:ext cx="12191999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cap="all" spc="600" dirty="0">
                <a:solidFill>
                  <a:schemeClr val="bg1"/>
                </a:solidFill>
              </a:rPr>
              <a:t>NORMAL  Load</a:t>
            </a:r>
            <a:endParaRPr lang="en-US" sz="6000" cap="all" spc="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4504" y="1366356"/>
            <a:ext cx="103364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cap="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nda fax"/>
              </a:rPr>
              <a:t>FULL LOAD:   9 credits </a:t>
            </a:r>
            <a:r>
              <a:rPr lang="en-US" sz="3200" i="1" cap="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nda fax"/>
              </a:rPr>
              <a:t>per semester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1AAE-5DE0-4761-8482-C5BA00D5BA9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DA28E8-4DB0-5341-85EA-CB21CE82BD60}"/>
              </a:ext>
            </a:extLst>
          </p:cNvPr>
          <p:cNvSpPr/>
          <p:nvPr/>
        </p:nvSpPr>
        <p:spPr>
          <a:xfrm>
            <a:off x="4803820" y="5076145"/>
            <a:ext cx="6310648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432FF"/>
                </a:solidFill>
              </a:rPr>
              <a:t>If not on F1 visa in USA, </a:t>
            </a:r>
          </a:p>
          <a:p>
            <a:pPr algn="ctr"/>
            <a:r>
              <a:rPr lang="en-US" sz="2800" b="1" dirty="0">
                <a:solidFill>
                  <a:srgbClr val="0432FF"/>
                </a:solidFill>
              </a:rPr>
              <a:t>no need to be full time</a:t>
            </a:r>
          </a:p>
        </p:txBody>
      </p:sp>
    </p:spTree>
    <p:extLst>
      <p:ext uri="{BB962C8B-B14F-4D97-AF65-F5344CB8AC3E}">
        <p14:creationId xmlns:p14="http://schemas.microsoft.com/office/powerpoint/2010/main" val="252855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80217" y="1429787"/>
            <a:ext cx="10146082" cy="448841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tx1"/>
                </a:solidFill>
              </a:rPr>
              <a:t>INDEPENDENT STUDY </a:t>
            </a:r>
            <a:r>
              <a:rPr lang="mr-IN" sz="2400" dirty="0">
                <a:solidFill>
                  <a:schemeClr val="tx1"/>
                </a:solidFill>
              </a:rPr>
              <a:t>–</a:t>
            </a:r>
            <a:r>
              <a:rPr lang="en-US" sz="2400" dirty="0">
                <a:solidFill>
                  <a:schemeClr val="tx1"/>
                </a:solidFill>
              </a:rPr>
              <a:t> DS596 </a:t>
            </a:r>
            <a:r>
              <a:rPr lang="en-US" sz="2400" i="1" dirty="0">
                <a:solidFill>
                  <a:srgbClr val="800000"/>
                </a:solidFill>
              </a:rPr>
              <a:t>(1-3 credits) 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tx1"/>
                </a:solidFill>
              </a:rPr>
              <a:t>DIRECTED RESEARCH - DS597 </a:t>
            </a:r>
            <a:r>
              <a:rPr lang="en-US" sz="2400" i="1" dirty="0">
                <a:solidFill>
                  <a:srgbClr val="800000"/>
                </a:solidFill>
              </a:rPr>
              <a:t>(1-3 credits) 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tx1"/>
                </a:solidFill>
              </a:rPr>
              <a:t>DS INTERNSHIP </a:t>
            </a:r>
            <a:r>
              <a:rPr lang="mr-IN" sz="2400" dirty="0">
                <a:solidFill>
                  <a:schemeClr val="tx1"/>
                </a:solidFill>
              </a:rPr>
              <a:t>–</a:t>
            </a:r>
            <a:r>
              <a:rPr lang="en-US" sz="2400" dirty="0">
                <a:solidFill>
                  <a:schemeClr val="tx1"/>
                </a:solidFill>
              </a:rPr>
              <a:t> DS5900 </a:t>
            </a:r>
            <a:r>
              <a:rPr lang="en-US" sz="2400" i="1" dirty="0">
                <a:solidFill>
                  <a:srgbClr val="800000"/>
                </a:solidFill>
              </a:rPr>
              <a:t>(0-3 credits) 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i="1" dirty="0">
                <a:solidFill>
                  <a:srgbClr val="800000"/>
                </a:solidFill>
              </a:rPr>
              <a:t>GRADUATE QUALIFYING PROJECT (GQP) (3 credits)  </a:t>
            </a:r>
          </a:p>
          <a:p>
            <a:pPr>
              <a:lnSpc>
                <a:spcPct val="200000"/>
              </a:lnSpc>
            </a:pPr>
            <a:r>
              <a:rPr lang="en-US" sz="2400" i="1" dirty="0">
                <a:solidFill>
                  <a:srgbClr val="800000"/>
                </a:solidFill>
              </a:rPr>
              <a:t>MS THESIS (9 credits)</a:t>
            </a:r>
          </a:p>
          <a:p>
            <a:pPr>
              <a:lnSpc>
                <a:spcPct val="20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1AAE-5DE0-4761-8482-C5BA00D5BA9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827" y="109190"/>
            <a:ext cx="12123173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6000" i="1" spc="600" dirty="0">
                <a:solidFill>
                  <a:schemeClr val="bg1"/>
                </a:solidFill>
                <a:latin typeface="+mj-lt"/>
              </a:rPr>
              <a:t>BEYOND</a:t>
            </a:r>
            <a:r>
              <a:rPr lang="en-US" sz="6000" spc="600" dirty="0">
                <a:solidFill>
                  <a:schemeClr val="bg1"/>
                </a:solidFill>
                <a:latin typeface="+mj-lt"/>
              </a:rPr>
              <a:t> CLASSES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EFFFE75-B504-A04C-AB05-94FB21B09266}"/>
              </a:ext>
            </a:extLst>
          </p:cNvPr>
          <p:cNvSpPr/>
          <p:nvPr/>
        </p:nvSpPr>
        <p:spPr bwMode="auto">
          <a:xfrm>
            <a:off x="8013700" y="1676400"/>
            <a:ext cx="3987800" cy="2463800"/>
          </a:xfrm>
          <a:prstGeom prst="roundRect">
            <a:avLst/>
          </a:prstGeom>
          <a:solidFill>
            <a:schemeClr val="accent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432FF"/>
                </a:solidFill>
                <a:latin typeface="+mn-lt"/>
              </a:rPr>
              <a:t>Interact closely (1:1) with faculty</a:t>
            </a:r>
          </a:p>
          <a:p>
            <a:pPr algn="ctr"/>
            <a:endParaRPr lang="en-US" b="1" dirty="0">
              <a:solidFill>
                <a:srgbClr val="0432FF"/>
              </a:solidFill>
              <a:latin typeface="+mn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432FF"/>
                </a:solidFill>
              </a:rPr>
              <a:t>Get exposed to research projects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432FF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432FF"/>
                </a:solidFill>
              </a:rPr>
              <a:t>Hands-on project experience</a:t>
            </a:r>
          </a:p>
        </p:txBody>
      </p:sp>
    </p:spTree>
    <p:extLst>
      <p:ext uri="{BB962C8B-B14F-4D97-AF65-F5344CB8AC3E}">
        <p14:creationId xmlns:p14="http://schemas.microsoft.com/office/powerpoint/2010/main" val="221259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918" y="3264061"/>
            <a:ext cx="2607939" cy="22469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79" y="4030338"/>
            <a:ext cx="2713062" cy="2296087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646337" y="3557017"/>
            <a:ext cx="576072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CAPSTONE EXPERIENCE</a:t>
            </a:r>
          </a:p>
          <a:p>
            <a:pPr algn="ctr">
              <a:lnSpc>
                <a:spcPct val="150000"/>
              </a:lnSpc>
            </a:pPr>
            <a:r>
              <a:rPr lang="en-US" sz="2000" spc="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anose="02010609060101010101" pitchFamily="49" charset="-122"/>
              </a:rPr>
              <a:t>TEAM BASED</a:t>
            </a:r>
          </a:p>
          <a:p>
            <a:pPr algn="ctr">
              <a:lnSpc>
                <a:spcPct val="150000"/>
              </a:lnSpc>
            </a:pPr>
            <a:r>
              <a:rPr lang="en-US" sz="2000" spc="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 Fixed" panose="02070309020205020404" pitchFamily="49" charset="-78"/>
              </a:rPr>
              <a:t>PRACTICE ORIENTED</a:t>
            </a:r>
          </a:p>
          <a:p>
            <a:pPr algn="ctr">
              <a:lnSpc>
                <a:spcPct val="150000"/>
              </a:lnSpc>
            </a:pPr>
            <a:r>
              <a:rPr lang="en-US" sz="2000" spc="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 UI" panose="020B0503020204020204" pitchFamily="34" charset="-122"/>
              </a:rPr>
              <a:t>   </a:t>
            </a:r>
            <a:r>
              <a:rPr lang="en-US" sz="2000" spc="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anose="02010609060101010101" pitchFamily="49" charset="-122"/>
              </a:rPr>
              <a:t>CORPORATE SPONSORS </a:t>
            </a:r>
          </a:p>
          <a:p>
            <a:pPr algn="ctr">
              <a:lnSpc>
                <a:spcPct val="150000"/>
              </a:lnSpc>
            </a:pPr>
            <a:r>
              <a:rPr lang="en-US" sz="2000" spc="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 UI" panose="020B0503020204020204" pitchFamily="34" charset="-122"/>
              </a:rPr>
              <a:t>REAL-WORLD PROBLEMS </a:t>
            </a:r>
          </a:p>
          <a:p>
            <a:pPr algn="ctr">
              <a:lnSpc>
                <a:spcPct val="150000"/>
              </a:lnSpc>
            </a:pPr>
            <a:r>
              <a:rPr lang="en-US" sz="2000" spc="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Arabic Typesetting" panose="03020402040406030203" pitchFamily="66" charset="-78"/>
              </a:rPr>
              <a:t> </a:t>
            </a:r>
            <a:r>
              <a:rPr lang="en-US" sz="2000" spc="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anose="03020402040406030203" pitchFamily="66" charset="-78"/>
              </a:rPr>
              <a:t>RESEARCH AND DEVELOPMENT</a:t>
            </a:r>
            <a:br>
              <a:rPr lang="en-US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cs typeface="Arabic Typesetting" panose="03020402040406030203" pitchFamily="66" charset="-78"/>
              </a:rPr>
            </a:br>
            <a:endParaRPr lang="en-US" dirty="0">
              <a:solidFill>
                <a:prstClr val="white">
                  <a:lumMod val="65000"/>
                </a:prstClr>
              </a:solidFill>
              <a:latin typeface="Agency FB" panose="020B0503020202020204" pitchFamily="34" charset="0"/>
              <a:cs typeface="Arabic Typesetting" panose="03020402040406030203" pitchFamily="66" charset="-78"/>
            </a:endParaRPr>
          </a:p>
          <a:p>
            <a:endParaRPr lang="en-US" dirty="0">
              <a:solidFill>
                <a:prstClr val="white">
                  <a:lumMod val="65000"/>
                </a:prstClr>
              </a:solidFill>
              <a:latin typeface="Agency FB" panose="020B0503020202020204" pitchFamily="34" charset="0"/>
              <a:cs typeface="Arabic Typesetting" panose="03020402040406030203" pitchFamily="66" charset="-78"/>
            </a:endParaRPr>
          </a:p>
          <a:p>
            <a:endParaRPr lang="en-US" dirty="0">
              <a:solidFill>
                <a:prstClr val="white">
                  <a:lumMod val="65000"/>
                </a:prstClr>
              </a:solidFill>
              <a:latin typeface="Agency FB" panose="020B0503020202020204" pitchFamily="34" charset="0"/>
              <a:cs typeface="Arabic Typesetting" panose="03020402040406030203" pitchFamily="66" charset="-78"/>
            </a:endParaRPr>
          </a:p>
          <a:p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319" y="3202822"/>
            <a:ext cx="1337599" cy="9954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1067" y="2279543"/>
            <a:ext cx="3036563" cy="7558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30" y="1591677"/>
            <a:ext cx="1946959" cy="7360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1" y="2531924"/>
            <a:ext cx="1357136" cy="12697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9091" y="1687960"/>
            <a:ext cx="1317547" cy="6781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149469"/>
            <a:ext cx="12192000" cy="9935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</a:rPr>
              <a:t>GRADUATE QUALIFYING PROJECT (GQP)</a:t>
            </a:r>
          </a:p>
          <a:p>
            <a:pPr algn="ctr"/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71454" y="1940055"/>
            <a:ext cx="43874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spc="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cap="all" spc="3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</a:t>
            </a:r>
          </a:p>
          <a:p>
            <a:pPr algn="ctr"/>
            <a:r>
              <a:rPr lang="en-US" sz="3200" b="1" i="1" cap="all" spc="3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 </a:t>
            </a:r>
          </a:p>
          <a:p>
            <a:pPr algn="ctr"/>
            <a:r>
              <a:rPr lang="en-US" sz="3200" b="1" i="1" cap="all" spc="3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Partnerships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1420" y="5390254"/>
            <a:ext cx="1043711" cy="981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1775" y="1347018"/>
            <a:ext cx="2856781" cy="93252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372017" y="3467100"/>
            <a:ext cx="6035040" cy="0"/>
          </a:xfrm>
          <a:prstGeom prst="line">
            <a:avLst/>
          </a:prstGeom>
          <a:ln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1AAE-5DE0-4761-8482-C5BA00D5BA9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F6F69E5-AB4B-934A-A8CB-55A9AB7295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62835" y="5423990"/>
            <a:ext cx="1666589" cy="9636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C693854-C7B5-AA4B-90C3-4056D8D81F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17850" y="4030338"/>
            <a:ext cx="1270000" cy="12700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D8C16D9-C25B-6641-A24E-BD098496222C}"/>
              </a:ext>
            </a:extLst>
          </p:cNvPr>
          <p:cNvSpPr/>
          <p:nvPr/>
        </p:nvSpPr>
        <p:spPr bwMode="auto">
          <a:xfrm>
            <a:off x="9146166" y="1435262"/>
            <a:ext cx="2856782" cy="1234781"/>
          </a:xfrm>
          <a:prstGeom prst="roundRect">
            <a:avLst/>
          </a:prstGeom>
          <a:solidFill>
            <a:srgbClr val="62A421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n-lt"/>
              </a:rPr>
              <a:t>Taken in the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+mn-lt"/>
              </a:rPr>
              <a:t>last semester </a:t>
            </a:r>
          </a:p>
        </p:txBody>
      </p:sp>
    </p:spTree>
    <p:extLst>
      <p:ext uri="{BB962C8B-B14F-4D97-AF65-F5344CB8AC3E}">
        <p14:creationId xmlns:p14="http://schemas.microsoft.com/office/powerpoint/2010/main" val="37834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767" y="17070"/>
            <a:ext cx="11774466" cy="10020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 spc="600" dirty="0">
                <a:solidFill>
                  <a:schemeClr val="bg1"/>
                </a:solidFill>
                <a:latin typeface="+mj-lt"/>
              </a:rPr>
              <a:t>INTERNSHIP CPT:</a:t>
            </a:r>
            <a:r>
              <a:rPr lang="en-US" sz="6600" dirty="0">
                <a:solidFill>
                  <a:schemeClr val="bg1"/>
                </a:solidFill>
              </a:rPr>
              <a:t>DS5900</a:t>
            </a:r>
            <a:r>
              <a:rPr lang="en-US" sz="66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8871" y="1506776"/>
            <a:ext cx="11674257" cy="4816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CPT</a:t>
            </a:r>
            <a:r>
              <a:rPr lang="en-US" sz="3600" dirty="0"/>
              <a:t> </a:t>
            </a:r>
            <a:r>
              <a:rPr lang="en-US" sz="2400" dirty="0"/>
              <a:t>- INTERNSHIP FOR INTERNATIONAL STUDENTS</a:t>
            </a:r>
          </a:p>
          <a:p>
            <a:r>
              <a:rPr lang="en-US" sz="2400" dirty="0"/>
              <a:t>               - REGISTER FOR CPT</a:t>
            </a:r>
          </a:p>
          <a:p>
            <a:r>
              <a:rPr lang="en-US" sz="2400" dirty="0"/>
              <a:t>               - 3 CREDIT </a:t>
            </a:r>
            <a:r>
              <a:rPr lang="en-US" sz="2400" b="1" dirty="0"/>
              <a:t>MAX</a:t>
            </a:r>
            <a:r>
              <a:rPr lang="en-US" sz="2400" dirty="0"/>
              <a:t> TOWARD DEGREE                </a:t>
            </a:r>
          </a:p>
          <a:p>
            <a:r>
              <a:rPr lang="en-US" sz="2400" dirty="0"/>
              <a:t>               - REQUIRES ADVISOR’S SIGNATURE </a:t>
            </a:r>
          </a:p>
          <a:p>
            <a:r>
              <a:rPr lang="en-US" sz="3200" dirty="0"/>
              <a:t>  </a:t>
            </a:r>
            <a:r>
              <a:rPr lang="en-US" dirty="0"/>
              <a:t>                 </a:t>
            </a:r>
          </a:p>
          <a:p>
            <a:pPr marL="285750" indent="-285750">
              <a:buFont typeface="Arial"/>
              <a:buChar char="•"/>
            </a:pPr>
            <a:endParaRPr lang="en-US" sz="2400" b="1" dirty="0"/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It is highly recommended to do internship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(But DO NOT OVERUSE)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3035" y="5159029"/>
            <a:ext cx="6424083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spc="600" dirty="0">
                <a:solidFill>
                  <a:srgbClr val="0432FF"/>
                </a:solidFill>
              </a:rPr>
              <a:t>REVIEW THE PROGRAM GUIDELINES FOR CPT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827C608-87D1-1949-84E7-3D27FBF7555D}"/>
              </a:ext>
            </a:extLst>
          </p:cNvPr>
          <p:cNvSpPr/>
          <p:nvPr/>
        </p:nvSpPr>
        <p:spPr bwMode="auto">
          <a:xfrm>
            <a:off x="8036417" y="2542708"/>
            <a:ext cx="3515770" cy="1527015"/>
          </a:xfrm>
          <a:prstGeom prst="roundRect">
            <a:avLst/>
          </a:prstGeom>
          <a:solidFill>
            <a:srgbClr val="62A421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Eligibility: </a:t>
            </a:r>
            <a:r>
              <a:rPr lang="en-US" sz="2000" b="1" dirty="0">
                <a:solidFill>
                  <a:schemeClr val="bg1"/>
                </a:solidFill>
              </a:rPr>
              <a:t>After two full-time semesters in USA</a:t>
            </a:r>
          </a:p>
        </p:txBody>
      </p:sp>
    </p:spTree>
    <p:extLst>
      <p:ext uri="{BB962C8B-B14F-4D97-AF65-F5344CB8AC3E}">
        <p14:creationId xmlns:p14="http://schemas.microsoft.com/office/powerpoint/2010/main" val="315128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1AAE-5DE0-4761-8482-C5BA00D5BA9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12890" y="270457"/>
            <a:ext cx="9465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cap="all" spc="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Plan of Study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63DFD-0D41-6146-9647-ADFD66074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436352"/>
            <a:ext cx="11492247" cy="32258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Submit online using the  “Graduate System”  software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Submit each semester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Automatically routed to your advisor for approval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Follow the </a:t>
            </a:r>
            <a:r>
              <a:rPr lang="en-US" sz="2400" b="1" i="1" dirty="0">
                <a:solidFill>
                  <a:srgbClr val="FF0000"/>
                </a:solidFill>
              </a:rPr>
              <a:t>step-by-step manual </a:t>
            </a:r>
            <a:r>
              <a:rPr lang="en-US" sz="2400" b="1" dirty="0">
                <a:solidFill>
                  <a:schemeClr val="tx1"/>
                </a:solidFill>
              </a:rPr>
              <a:t>for guidelines</a:t>
            </a: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3BBA32E-CE60-AD41-BF7C-8F9D7F7F85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57" y="3802060"/>
            <a:ext cx="8734194" cy="395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70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5497" y="0"/>
            <a:ext cx="9144000" cy="1219200"/>
          </a:xfrm>
          <a:prstGeom prst="rect">
            <a:avLst/>
          </a:prstGeom>
          <a:noFill/>
          <a:effectLst/>
        </p:spPr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r>
              <a:rPr lang="en-US" sz="4400" b="1" spc="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PhD Degree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4" b="29107"/>
          <a:stretch/>
        </p:blipFill>
        <p:spPr>
          <a:xfrm>
            <a:off x="3533573" y="2344396"/>
            <a:ext cx="5124854" cy="288673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1B91AAE-5DE0-4761-8482-C5BA00D5BA99}" type="slidenum">
              <a:rPr lang="en-US" sz="900">
                <a:solidFill>
                  <a:prstClr val="black">
                    <a:lumMod val="85000"/>
                    <a:lumOff val="15000"/>
                  </a:prstClr>
                </a:solidFill>
                <a:latin typeface="Verdana"/>
              </a:rPr>
              <a:pPr defTabSz="685800">
                <a:defRPr/>
              </a:pPr>
              <a:t>19</a:t>
            </a:fld>
            <a:endParaRPr lang="en-US" sz="900">
              <a:solidFill>
                <a:prstClr val="black">
                  <a:lumMod val="85000"/>
                  <a:lumOff val="15000"/>
                </a:prst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44676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9864" y="3928945"/>
            <a:ext cx="5153086" cy="1931894"/>
          </a:xfrm>
        </p:spPr>
        <p:txBody>
          <a:bodyPr/>
          <a:lstStyle/>
          <a:p>
            <a:r>
              <a:rPr lang="en-US" sz="2800" dirty="0"/>
              <a:t>E. Rundensteiner, Ph.D.</a:t>
            </a:r>
            <a:br>
              <a:rPr lang="en-US" sz="2800" dirty="0"/>
            </a:br>
            <a:r>
              <a:rPr lang="en-US" sz="2800" dirty="0"/>
              <a:t>Prof. Computer Science</a:t>
            </a:r>
            <a:br>
              <a:rPr lang="en-US" sz="2800" dirty="0"/>
            </a:br>
            <a:r>
              <a:rPr lang="en-US" sz="2800" dirty="0"/>
              <a:t>Program Director </a:t>
            </a:r>
            <a:br>
              <a:rPr lang="en-US" sz="2800" dirty="0"/>
            </a:br>
            <a:r>
              <a:rPr lang="en-US" sz="2800" dirty="0"/>
              <a:t>Data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1AAE-5DE0-4761-8482-C5BA00D5BA99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033" y="1642945"/>
            <a:ext cx="2286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36018834-649D-4D4E-821D-EBC41CEA1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48" y="1642945"/>
            <a:ext cx="2286000" cy="2286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7ADC71C-64C9-934D-BEAD-2802CFADD859}"/>
              </a:ext>
            </a:extLst>
          </p:cNvPr>
          <p:cNvSpPr txBox="1">
            <a:spLocks/>
          </p:cNvSpPr>
          <p:nvPr/>
        </p:nvSpPr>
        <p:spPr>
          <a:xfrm>
            <a:off x="876315" y="3815254"/>
            <a:ext cx="4999766" cy="168400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M. Eltabakh, Ph.D.</a:t>
            </a:r>
            <a:br>
              <a:rPr lang="en-US" sz="2800" dirty="0"/>
            </a:br>
            <a:r>
              <a:rPr lang="en-US" sz="2800" dirty="0"/>
              <a:t>Prof. Computer Science</a:t>
            </a:r>
            <a:br>
              <a:rPr lang="en-US" sz="2800" dirty="0"/>
            </a:br>
            <a:r>
              <a:rPr lang="en-US" sz="2800" dirty="0"/>
              <a:t>DS Grad Coordinator </a:t>
            </a:r>
          </a:p>
        </p:txBody>
      </p:sp>
    </p:spTree>
    <p:extLst>
      <p:ext uri="{BB962C8B-B14F-4D97-AF65-F5344CB8AC3E}">
        <p14:creationId xmlns:p14="http://schemas.microsoft.com/office/powerpoint/2010/main" val="1936754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862" y="30480"/>
            <a:ext cx="9044939" cy="1112520"/>
          </a:xfrm>
        </p:spPr>
        <p:txBody>
          <a:bodyPr/>
          <a:lstStyle/>
          <a:p>
            <a:pPr algn="ctr"/>
            <a:r>
              <a:rPr lang="en-US" sz="6600" spc="225" dirty="0">
                <a:solidFill>
                  <a:srgbClr val="C00000"/>
                </a:solidFill>
                <a:latin typeface="Lucinda fax"/>
              </a:rPr>
              <a:t>Ph.D. 90   </a:t>
            </a:r>
            <a:r>
              <a:rPr lang="en-US" sz="6600" i="1" spc="225" dirty="0">
                <a:solidFill>
                  <a:srgbClr val="C00000"/>
                </a:solidFill>
                <a:latin typeface="Lucinda fax"/>
              </a:rPr>
              <a:t>vs</a:t>
            </a:r>
            <a:r>
              <a:rPr lang="en-US" sz="6600" spc="225" dirty="0">
                <a:solidFill>
                  <a:srgbClr val="C00000"/>
                </a:solidFill>
                <a:latin typeface="Lucinda fax"/>
              </a:rPr>
              <a:t>   Ph.D. 60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85F1521-DEF7-8540-9CE3-138E1CAB8B5A}"/>
              </a:ext>
            </a:extLst>
          </p:cNvPr>
          <p:cNvSpPr txBox="1">
            <a:spLocks/>
          </p:cNvSpPr>
          <p:nvPr/>
        </p:nvSpPr>
        <p:spPr>
          <a:xfrm>
            <a:off x="4843530" y="3429000"/>
            <a:ext cx="6715539" cy="304800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205740" indent="-205740" algn="l" defTabSz="685800" rtl="0" eaLnBrk="1" latinLnBrk="0" hangingPunct="1">
              <a:lnSpc>
                <a:spcPct val="95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45770" indent="-205740" algn="l" defTabSz="685800" rtl="0" eaLnBrk="1" latinLnBrk="0" hangingPunct="1">
              <a:lnSpc>
                <a:spcPct val="95000"/>
              </a:lnSpc>
              <a:spcBef>
                <a:spcPts val="450"/>
              </a:spcBef>
              <a:buClr>
                <a:schemeClr val="bg2"/>
              </a:buClr>
              <a:buFont typeface="Verdana" pitchFamily="34" charset="0"/>
              <a:buChar char="─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51510" indent="-171450" algn="l" defTabSz="685800" rtl="0" eaLnBrk="1" latinLnBrk="0" hangingPunct="1">
              <a:lnSpc>
                <a:spcPct val="95000"/>
              </a:lnSpc>
              <a:spcBef>
                <a:spcPts val="450"/>
              </a:spcBef>
              <a:buClr>
                <a:schemeClr val="bg2"/>
              </a:buClr>
              <a:buFont typeface="Wingdings" pitchFamily="2" charset="2"/>
              <a:buChar char="§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57250" indent="-171450" algn="l" defTabSz="685800" rtl="0" eaLnBrk="1" latinLnBrk="0" hangingPunct="1">
              <a:lnSpc>
                <a:spcPct val="95000"/>
              </a:lnSpc>
              <a:spcBef>
                <a:spcPts val="450"/>
              </a:spcBef>
              <a:buClr>
                <a:schemeClr val="bg2"/>
              </a:buClr>
              <a:buFont typeface="Courier New" pitchFamily="49" charset="0"/>
              <a:buChar char="o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28700" indent="-171450" algn="l" defTabSz="685800" rtl="0" eaLnBrk="1" latinLnBrk="0" hangingPunct="1">
              <a:lnSpc>
                <a:spcPct val="95000"/>
              </a:lnSpc>
              <a:spcBef>
                <a:spcPts val="450"/>
              </a:spcBef>
              <a:buClr>
                <a:schemeClr val="bg2"/>
              </a:buClr>
              <a:buFont typeface="Arial" pitchFamily="34" charset="0"/>
              <a:buChar char="•"/>
              <a:defRPr sz="12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34440" indent="-17145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26464" indent="-17145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45920" indent="-17145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51660" indent="-17145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PH.D. 90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r>
              <a:rPr lang="en-US" sz="2400" dirty="0">
                <a:solidFill>
                  <a:schemeClr val="bg1"/>
                </a:solidFill>
                <a:latin typeface="+mj-lt"/>
              </a:rPr>
              <a:t>NO PRIOR MASTER’S DEGREE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r>
              <a:rPr lang="en-US" sz="2400" dirty="0">
                <a:solidFill>
                  <a:schemeClr val="bg1"/>
                </a:solidFill>
                <a:latin typeface="+mj-lt"/>
              </a:rPr>
              <a:t>COMPLETE DS </a:t>
            </a:r>
            <a:r>
              <a:rPr lang="de-DE" sz="2400" dirty="0">
                <a:solidFill>
                  <a:schemeClr val="bg1"/>
                </a:solidFill>
                <a:latin typeface="+mj-lt"/>
              </a:rPr>
              <a:t>MS (33 CREDITS)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de-DE" sz="2400" dirty="0">
                <a:solidFill>
                  <a:schemeClr val="bg1"/>
                </a:solidFill>
                <a:latin typeface="+mj-lt"/>
              </a:rPr>
              <a:t> +  PH.D. 60 ** (57 CREDITS)</a:t>
            </a:r>
          </a:p>
          <a:p>
            <a:endParaRPr lang="de-DE" sz="1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endParaRPr lang="en-US" sz="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672EF3-2E02-E844-A3A9-7C23CD991664}"/>
              </a:ext>
            </a:extLst>
          </p:cNvPr>
          <p:cNvSpPr txBox="1"/>
          <p:nvPr/>
        </p:nvSpPr>
        <p:spPr>
          <a:xfrm>
            <a:off x="1148367" y="1376411"/>
            <a:ext cx="5943600" cy="20525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PH.D. 60</a:t>
            </a:r>
            <a:br>
              <a:rPr lang="de-DE" sz="2800" dirty="0">
                <a:solidFill>
                  <a:schemeClr val="bg1"/>
                </a:solidFill>
                <a:latin typeface="+mj-lt"/>
              </a:rPr>
            </a:br>
            <a:r>
              <a:rPr lang="de-DE" sz="2800" dirty="0">
                <a:solidFill>
                  <a:schemeClr val="bg1"/>
                </a:solidFill>
                <a:latin typeface="+mj-lt"/>
              </a:rPr>
              <a:t>HOLDS RELEVANT MASTER‘S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EARNS 60+ CREDITS AT WPI</a:t>
            </a:r>
          </a:p>
        </p:txBody>
      </p:sp>
    </p:spTree>
    <p:extLst>
      <p:ext uri="{BB962C8B-B14F-4D97-AF65-F5344CB8AC3E}">
        <p14:creationId xmlns:p14="http://schemas.microsoft.com/office/powerpoint/2010/main" val="82976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1" y="0"/>
            <a:ext cx="11080829" cy="1295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b="1" spc="300" dirty="0">
                <a:solidFill>
                  <a:srgbClr val="C00000"/>
                </a:solidFill>
              </a:rPr>
              <a:t>PhD CORE COURSE REQUIREMENTS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1B91AAE-5DE0-4761-8482-C5BA00D5BA9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685800"/>
              <a:t>21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15" name="Picture 14" descr="A flat screen television&#10;&#10;Description automatically generated">
            <a:extLst>
              <a:ext uri="{FF2B5EF4-FFF2-40B4-BE49-F238E27FC236}">
                <a16:creationId xmlns:a16="http://schemas.microsoft.com/office/drawing/2014/main" id="{C5EE7192-BC24-406F-A9D1-663B1C87A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59241" y="2803048"/>
            <a:ext cx="4572000" cy="20769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7A7000D-8202-4706-969B-F02B0ECB2BA8}"/>
              </a:ext>
            </a:extLst>
          </p:cNvPr>
          <p:cNvSpPr txBox="1"/>
          <p:nvPr/>
        </p:nvSpPr>
        <p:spPr>
          <a:xfrm>
            <a:off x="2783606" y="3614519"/>
            <a:ext cx="3200399" cy="717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b="1" spc="300" dirty="0"/>
              <a:t>BREADTH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541CE9-08CC-445B-8A95-91F3FE1A6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015847" y="2761359"/>
            <a:ext cx="4746373" cy="2286001"/>
          </a:xfrm>
          <a:prstGeom prst="rect">
            <a:avLst/>
          </a:prstGeom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3F31EF2-0A3A-482D-ADD3-11C4BFD8A635}"/>
              </a:ext>
            </a:extLst>
          </p:cNvPr>
          <p:cNvSpPr txBox="1"/>
          <p:nvPr/>
        </p:nvSpPr>
        <p:spPr>
          <a:xfrm>
            <a:off x="8008034" y="2502162"/>
            <a:ext cx="609600" cy="2804393"/>
          </a:xfrm>
          <a:prstGeom prst="rect">
            <a:avLst/>
          </a:prstGeom>
          <a:noFill/>
        </p:spPr>
        <p:txBody>
          <a:bodyPr vert="wordArtVert" wrap="square" rtlCol="0">
            <a:noAutofit/>
          </a:bodyPr>
          <a:lstStyle/>
          <a:p>
            <a:pPr algn="ctr"/>
            <a:r>
              <a:rPr lang="en-US" sz="2800" b="1" spc="300" dirty="0"/>
              <a:t>DEPTH</a:t>
            </a:r>
          </a:p>
        </p:txBody>
      </p:sp>
    </p:spTree>
    <p:extLst>
      <p:ext uri="{BB962C8B-B14F-4D97-AF65-F5344CB8AC3E}">
        <p14:creationId xmlns:p14="http://schemas.microsoft.com/office/powerpoint/2010/main" val="1486091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76200"/>
            <a:ext cx="91440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PhD 60 CORE PhD COMPETENCY</a:t>
            </a:r>
            <a:r>
              <a:rPr lang="en-US" sz="3600" b="1" dirty="0">
                <a:solidFill>
                  <a:prstClr val="black"/>
                </a:solidFill>
                <a:latin typeface="Verdana"/>
              </a:rPr>
              <a:t> </a:t>
            </a:r>
          </a:p>
          <a:p>
            <a:pPr>
              <a:defRPr/>
            </a:pPr>
            <a:r>
              <a:rPr lang="en-US" sz="2900" b="1" dirty="0">
                <a:solidFill>
                  <a:prstClr val="black"/>
                </a:solidFill>
                <a:latin typeface="Verdana"/>
              </a:rPr>
              <a:t>(30 credits  - </a:t>
            </a:r>
            <a:r>
              <a:rPr lang="en-US" sz="2900" dirty="0">
                <a:solidFill>
                  <a:prstClr val="black"/>
                </a:solidFill>
                <a:latin typeface="Verdana"/>
              </a:rPr>
              <a:t>Graduate Course Work)</a:t>
            </a:r>
          </a:p>
          <a:p>
            <a:pPr>
              <a:defRPr/>
            </a:pPr>
            <a:endParaRPr lang="en-US" sz="3600" dirty="0">
              <a:solidFill>
                <a:prstClr val="black"/>
              </a:solidFill>
              <a:latin typeface="Verdana"/>
            </a:endParaRPr>
          </a:p>
          <a:p>
            <a:pPr>
              <a:defRPr/>
            </a:pPr>
            <a:endParaRPr lang="en-US" sz="360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0668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83298" y="3723631"/>
            <a:ext cx="79227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000" b="1" u="sng" dirty="0">
                <a:solidFill>
                  <a:prstClr val="black"/>
                </a:solidFill>
                <a:latin typeface="Verdana"/>
              </a:rPr>
              <a:t>Core breadth competency </a:t>
            </a:r>
            <a:r>
              <a:rPr lang="en-US" sz="2000" dirty="0">
                <a:solidFill>
                  <a:prstClr val="black"/>
                </a:solidFill>
                <a:latin typeface="Verdana"/>
              </a:rPr>
              <a:t>[15 credits]: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Verdana"/>
              </a:rPr>
              <a:t>3 credits in </a:t>
            </a:r>
            <a:r>
              <a:rPr lang="en-US" sz="2000" b="1" u="sng" dirty="0">
                <a:solidFill>
                  <a:prstClr val="black"/>
                </a:solidFill>
                <a:latin typeface="Verdana"/>
              </a:rPr>
              <a:t>each of five </a:t>
            </a:r>
            <a:r>
              <a:rPr lang="en-US" sz="2000" dirty="0">
                <a:solidFill>
                  <a:prstClr val="black"/>
                </a:solidFill>
                <a:latin typeface="Verdana"/>
              </a:rPr>
              <a:t>areas</a:t>
            </a:r>
          </a:p>
          <a:p>
            <a:pPr marL="114300" lvl="1" indent="-1143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Verdana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000" b="1" u="sng" dirty="0">
                <a:solidFill>
                  <a:prstClr val="black"/>
                </a:solidFill>
                <a:latin typeface="Verdana"/>
              </a:rPr>
              <a:t>Core depth competency </a:t>
            </a:r>
            <a:r>
              <a:rPr lang="en-US" sz="2000" dirty="0">
                <a:solidFill>
                  <a:prstClr val="black"/>
                </a:solidFill>
                <a:latin typeface="Verdana"/>
              </a:rPr>
              <a:t>[6 credits]: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Verdana"/>
              </a:rPr>
              <a:t>3 credit extra in </a:t>
            </a:r>
            <a:r>
              <a:rPr lang="en-US" sz="2000" b="1" u="sng" dirty="0">
                <a:solidFill>
                  <a:prstClr val="black"/>
                </a:solidFill>
                <a:latin typeface="Verdana"/>
              </a:rPr>
              <a:t>two</a:t>
            </a:r>
            <a:r>
              <a:rPr lang="en-US" sz="2000" dirty="0">
                <a:solidFill>
                  <a:prstClr val="black"/>
                </a:solidFill>
                <a:latin typeface="Verdana"/>
              </a:rPr>
              <a:t> distinct areas</a:t>
            </a:r>
          </a:p>
          <a:p>
            <a:pPr marL="114300" lvl="1" indent="-1143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Verdana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000" i="1" dirty="0">
                <a:solidFill>
                  <a:prstClr val="black"/>
                </a:solidFill>
                <a:latin typeface="Verdana"/>
              </a:rPr>
              <a:t>Must achieve </a:t>
            </a:r>
            <a:r>
              <a:rPr lang="en-US" sz="2000" b="1" i="1" dirty="0">
                <a:solidFill>
                  <a:srgbClr val="C00000"/>
                </a:solidFill>
                <a:latin typeface="Verdana"/>
              </a:rPr>
              <a:t>4 A</a:t>
            </a:r>
            <a:r>
              <a:rPr lang="en-US" sz="2000" b="1" i="1" dirty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2000" i="1" dirty="0">
                <a:solidFill>
                  <a:prstClr val="black"/>
                </a:solidFill>
                <a:latin typeface="Verdana"/>
              </a:rPr>
              <a:t>and </a:t>
            </a:r>
            <a:r>
              <a:rPr lang="en-US" sz="2000" b="1" i="1" dirty="0">
                <a:solidFill>
                  <a:srgbClr val="C00000"/>
                </a:solidFill>
                <a:latin typeface="Verdana"/>
              </a:rPr>
              <a:t>3 B</a:t>
            </a:r>
            <a:r>
              <a:rPr lang="en-US" sz="2000" i="1" dirty="0">
                <a:solidFill>
                  <a:prstClr val="black"/>
                </a:solidFill>
                <a:latin typeface="Verdana"/>
              </a:rPr>
              <a:t> grades in </a:t>
            </a:r>
            <a:r>
              <a:rPr lang="en-US" sz="2000" b="1" i="1" dirty="0">
                <a:solidFill>
                  <a:srgbClr val="C00000"/>
                </a:solidFill>
                <a:latin typeface="Verdana"/>
              </a:rPr>
              <a:t>7 core courses</a:t>
            </a:r>
            <a:endParaRPr lang="en-US" sz="2000" i="1" dirty="0">
              <a:solidFill>
                <a:prstClr val="black"/>
              </a:solidFill>
              <a:latin typeface="Verdana"/>
            </a:endParaRPr>
          </a:p>
          <a:p>
            <a:pPr marL="114300" lvl="1" indent="-1143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1B91AAE-5DE0-4761-8482-C5BA00D5BA99}" type="slidenum">
              <a:rPr lang="en-US" sz="900">
                <a:solidFill>
                  <a:prstClr val="black">
                    <a:lumMod val="85000"/>
                    <a:lumOff val="15000"/>
                  </a:prstClr>
                </a:solidFill>
                <a:latin typeface="Verdana"/>
              </a:rPr>
              <a:pPr defTabSz="685800">
                <a:defRPr/>
              </a:pPr>
              <a:t>22</a:t>
            </a:fld>
            <a:endParaRPr lang="en-US" sz="900">
              <a:solidFill>
                <a:prstClr val="black">
                  <a:lumMod val="85000"/>
                  <a:lumOff val="15000"/>
                </a:prstClr>
              </a:solidFill>
              <a:latin typeface="Verdan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F55E31-D2C9-3F4A-A937-FA73998C8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298" y="1431142"/>
            <a:ext cx="8379902" cy="22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6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EE5BEEE-CD44-9E4B-B073-BC361DEA4330}"/>
              </a:ext>
            </a:extLst>
          </p:cNvPr>
          <p:cNvSpPr/>
          <p:nvPr/>
        </p:nvSpPr>
        <p:spPr bwMode="auto">
          <a:xfrm>
            <a:off x="972273" y="1537504"/>
            <a:ext cx="10243595" cy="1587661"/>
          </a:xfrm>
          <a:prstGeom prst="roundRect">
            <a:avLst/>
          </a:prstGeom>
          <a:solidFill>
            <a:schemeClr val="accent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76200"/>
            <a:ext cx="9144000" cy="1295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Ph.D. 60 </a:t>
            </a:r>
            <a:b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REQUIREMENTS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338805" y="1537504"/>
            <a:ext cx="10134600" cy="4468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Verdana"/>
              </a:rPr>
              <a:t>Find and search for research advisor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Verdana"/>
              </a:rPr>
              <a:t>Ph.D. Qualifying Examination (~1.0 year)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Verdana"/>
              </a:rPr>
              <a:t>Directed study; 1 primary and 2 assigned co-advisors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Verdana"/>
              </a:rPr>
              <a:t>Ph.D. Committee Formation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Verdana"/>
              </a:rPr>
              <a:t>4 members: at least from 2 core DS </a:t>
            </a:r>
            <a:r>
              <a:rPr lang="en-US" dirty="0" err="1">
                <a:solidFill>
                  <a:prstClr val="black"/>
                </a:solidFill>
                <a:latin typeface="Verdana"/>
              </a:rPr>
              <a:t>depts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; 1 outside WPI.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Verdana"/>
              </a:rPr>
              <a:t>Ph.D. Dissertation Proposal (~2.5 years)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Verdana"/>
              </a:rPr>
              <a:t>Proposal manuscript &amp; presentation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Verdana"/>
              </a:rPr>
              <a:t>Ph.D. Dissertation Defense (~ 4.0 years)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Verdana"/>
              </a:rPr>
              <a:t>Dissertation manuscript &amp;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0023-0CED-47F7-85AE-654F0B232C29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  <a:latin typeface="Verdana"/>
              </a:rPr>
              <a:pPr>
                <a:defRPr/>
              </a:pPr>
              <a:t>23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8003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1AAE-5DE0-4761-8482-C5BA00D5BA9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12890" y="270457"/>
            <a:ext cx="9465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cap="all" spc="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Plan of Study &amp; Petitions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63DFD-0D41-6146-9647-ADFD66074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436352"/>
            <a:ext cx="11492247" cy="32258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Submit online using the  same “Graduate System”  software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Follow the </a:t>
            </a:r>
            <a:r>
              <a:rPr lang="en-US" sz="2400" b="1" i="1" dirty="0">
                <a:solidFill>
                  <a:srgbClr val="FF0000"/>
                </a:solidFill>
              </a:rPr>
              <a:t>step-by-step manual </a:t>
            </a:r>
            <a:r>
              <a:rPr lang="en-US" sz="2400" b="1" dirty="0">
                <a:solidFill>
                  <a:schemeClr val="tx1"/>
                </a:solidFill>
              </a:rPr>
              <a:t>for guidelines</a:t>
            </a: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3BBA32E-CE60-AD41-BF7C-8F9D7F7F85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826" y="2827151"/>
            <a:ext cx="8734194" cy="395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11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7DA521-8E34-4AD3-9754-298D6A952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1B91AAE-5DE0-4761-8482-C5BA00D5BA9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685800"/>
              <a:t>25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0F6245-720F-496F-AC8F-0D678D44DDEA}"/>
              </a:ext>
            </a:extLst>
          </p:cNvPr>
          <p:cNvSpPr/>
          <p:nvPr/>
        </p:nvSpPr>
        <p:spPr>
          <a:xfrm>
            <a:off x="2362200" y="76201"/>
            <a:ext cx="7886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PETITION: Waive Core Area Requirement?</a:t>
            </a:r>
            <a:endParaRPr lang="en-US" sz="36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D3528A-8BF6-6C49-BADE-FF7C94880FD7}"/>
              </a:ext>
            </a:extLst>
          </p:cNvPr>
          <p:cNvSpPr/>
          <p:nvPr/>
        </p:nvSpPr>
        <p:spPr bwMode="auto">
          <a:xfrm>
            <a:off x="3048000" y="1447800"/>
            <a:ext cx="6038850" cy="848454"/>
          </a:xfrm>
          <a:prstGeom prst="rect">
            <a:avLst/>
          </a:prstGeom>
          <a:solidFill>
            <a:srgbClr val="0070C0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You took equivalent courses somewhere else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1587ACB-61CF-7D4A-83AB-63BBC77D8D2F}"/>
              </a:ext>
            </a:extLst>
          </p:cNvPr>
          <p:cNvGrpSpPr/>
          <p:nvPr/>
        </p:nvGrpSpPr>
        <p:grpSpPr>
          <a:xfrm>
            <a:off x="1752600" y="2514601"/>
            <a:ext cx="8629650" cy="2872595"/>
            <a:chOff x="228600" y="2514600"/>
            <a:chExt cx="8629650" cy="28725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B93171-25EA-4180-B241-9B28D575FC0F}"/>
                </a:ext>
              </a:extLst>
            </p:cNvPr>
            <p:cNvSpPr/>
            <p:nvPr/>
          </p:nvSpPr>
          <p:spPr>
            <a:xfrm>
              <a:off x="228600" y="2832650"/>
              <a:ext cx="862965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4008"/>
              <a:r>
                <a:rPr lang="en-US" sz="2400" b="1" dirty="0"/>
                <a:t> </a:t>
              </a:r>
              <a:endParaRPr lang="en-US" sz="2400" dirty="0"/>
            </a:p>
            <a:p>
              <a:pPr marL="406908" indent="-342900">
                <a:buAutoNum type="arabicPeriod"/>
              </a:pPr>
              <a:endParaRPr lang="en-US" sz="2400" dirty="0"/>
            </a:p>
            <a:p>
              <a:pPr marL="521208" indent="-457200">
                <a:buFont typeface="Arial" panose="020B0604020202020204" pitchFamily="34" charset="0"/>
                <a:buChar char="•"/>
              </a:pPr>
              <a:r>
                <a:rPr lang="en-US" sz="2400" dirty="0"/>
                <a:t>Petition to have these prior courses to “count” as </a:t>
              </a:r>
              <a:r>
                <a:rPr lang="en-US" sz="2400" b="1" dirty="0"/>
                <a:t>fulfilling a corresponding core area</a:t>
              </a:r>
            </a:p>
            <a:p>
              <a:pPr marL="521208" indent="-457200">
                <a:buFont typeface="Arial" panose="020B0604020202020204" pitchFamily="34" charset="0"/>
                <a:buChar char="•"/>
              </a:pPr>
              <a:endParaRPr lang="en-US" sz="2400" b="1" dirty="0"/>
            </a:p>
            <a:p>
              <a:pPr marL="521208" indent="-457200">
                <a:buFont typeface="Arial" panose="020B0604020202020204" pitchFamily="34" charset="0"/>
                <a:buChar char="•"/>
              </a:pPr>
              <a:r>
                <a:rPr lang="en-US" sz="2400" dirty="0"/>
                <a:t>No credit reduction</a:t>
              </a:r>
            </a:p>
            <a:p>
              <a:pPr marL="521208" lvl="1"/>
              <a:endParaRPr lang="en-US" sz="1600" dirty="0"/>
            </a:p>
          </p:txBody>
        </p:sp>
        <p:sp>
          <p:nvSpPr>
            <p:cNvPr id="6" name="Down Arrow 5">
              <a:extLst>
                <a:ext uri="{FF2B5EF4-FFF2-40B4-BE49-F238E27FC236}">
                  <a16:creationId xmlns:a16="http://schemas.microsoft.com/office/drawing/2014/main" id="{48AAC05C-4BFF-0647-8A0E-687C1762FD7A}"/>
                </a:ext>
              </a:extLst>
            </p:cNvPr>
            <p:cNvSpPr/>
            <p:nvPr/>
          </p:nvSpPr>
          <p:spPr bwMode="auto">
            <a:xfrm>
              <a:off x="4038600" y="2514600"/>
              <a:ext cx="1143000" cy="914400"/>
            </a:xfrm>
            <a:prstGeom prst="downArrow">
              <a:avLst/>
            </a:prstGeom>
            <a:solidFill>
              <a:srgbClr val="C00000"/>
            </a:solidFill>
            <a:ln w="127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7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7DA521-8E34-4AD3-9754-298D6A952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1B91AAE-5DE0-4761-8482-C5BA00D5BA9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685800"/>
              <a:t>26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0F6245-720F-496F-AC8F-0D678D44DDEA}"/>
              </a:ext>
            </a:extLst>
          </p:cNvPr>
          <p:cNvSpPr/>
          <p:nvPr/>
        </p:nvSpPr>
        <p:spPr>
          <a:xfrm>
            <a:off x="2115980" y="347585"/>
            <a:ext cx="7886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PETITION: Transfer of Credit?</a:t>
            </a:r>
            <a:endParaRPr lang="en-US" sz="32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D3528A-8BF6-6C49-BADE-FF7C94880FD7}"/>
              </a:ext>
            </a:extLst>
          </p:cNvPr>
          <p:cNvSpPr/>
          <p:nvPr/>
        </p:nvSpPr>
        <p:spPr bwMode="auto">
          <a:xfrm>
            <a:off x="2362200" y="1447800"/>
            <a:ext cx="7696200" cy="1384850"/>
          </a:xfrm>
          <a:prstGeom prst="rect">
            <a:avLst/>
          </a:prstGeom>
          <a:solidFill>
            <a:srgbClr val="0070C0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You relevant and qualifying courses somewhere else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These courses are not used in another degree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300B8A-B650-4F49-B8AC-161330F4A975}"/>
              </a:ext>
            </a:extLst>
          </p:cNvPr>
          <p:cNvGrpSpPr/>
          <p:nvPr/>
        </p:nvGrpSpPr>
        <p:grpSpPr>
          <a:xfrm>
            <a:off x="1744505" y="2886825"/>
            <a:ext cx="8629650" cy="3161252"/>
            <a:chOff x="220505" y="2886825"/>
            <a:chExt cx="8629650" cy="316125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B93171-25EA-4180-B241-9B28D575FC0F}"/>
                </a:ext>
              </a:extLst>
            </p:cNvPr>
            <p:cNvSpPr/>
            <p:nvPr/>
          </p:nvSpPr>
          <p:spPr>
            <a:xfrm>
              <a:off x="220505" y="3124200"/>
              <a:ext cx="8629650" cy="29238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4008"/>
              <a:r>
                <a:rPr lang="en-US" sz="2400" b="1" dirty="0"/>
                <a:t> </a:t>
              </a:r>
              <a:endParaRPr lang="en-US" sz="2400" dirty="0"/>
            </a:p>
            <a:p>
              <a:pPr marL="64008"/>
              <a:endParaRPr lang="en-US" sz="2400" dirty="0"/>
            </a:p>
            <a:p>
              <a:pPr marL="406908" indent="-342900">
                <a:buFont typeface="Arial" panose="020B0604020202020204" pitchFamily="34" charset="0"/>
                <a:buChar char="•"/>
              </a:pPr>
              <a:r>
                <a:rPr lang="en-US" sz="2400" b="1" dirty="0"/>
                <a:t>Transfer</a:t>
              </a:r>
              <a:r>
                <a:rPr lang="en-US" sz="2400" dirty="0"/>
                <a:t> </a:t>
              </a:r>
              <a:r>
                <a:rPr lang="en-US" sz="2400" b="1" dirty="0"/>
                <a:t>“credits” </a:t>
              </a:r>
              <a:r>
                <a:rPr lang="en-US" sz="2400" dirty="0"/>
                <a:t>into WPI to reduce the # of credits towards degree (pay less)</a:t>
              </a:r>
            </a:p>
            <a:p>
              <a:pPr marL="406908" indent="-342900">
                <a:buFont typeface="Arial" panose="020B0604020202020204" pitchFamily="34" charset="0"/>
                <a:buChar char="•"/>
              </a:pPr>
              <a:endParaRPr lang="en-US" sz="2400" dirty="0"/>
            </a:p>
            <a:p>
              <a:pPr marL="406908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They can also fulfil core area requirements (if applicable)</a:t>
              </a:r>
            </a:p>
            <a:p>
              <a:pPr marL="521208" lvl="1"/>
              <a:endParaRPr lang="en-US" sz="1600" dirty="0"/>
            </a:p>
          </p:txBody>
        </p:sp>
        <p:sp>
          <p:nvSpPr>
            <p:cNvPr id="6" name="Down Arrow 5">
              <a:extLst>
                <a:ext uri="{FF2B5EF4-FFF2-40B4-BE49-F238E27FC236}">
                  <a16:creationId xmlns:a16="http://schemas.microsoft.com/office/drawing/2014/main" id="{48AAC05C-4BFF-0647-8A0E-687C1762FD7A}"/>
                </a:ext>
              </a:extLst>
            </p:cNvPr>
            <p:cNvSpPr/>
            <p:nvPr/>
          </p:nvSpPr>
          <p:spPr bwMode="auto">
            <a:xfrm>
              <a:off x="4114800" y="2886825"/>
              <a:ext cx="1143000" cy="914400"/>
            </a:xfrm>
            <a:prstGeom prst="downArrow">
              <a:avLst/>
            </a:prstGeom>
            <a:solidFill>
              <a:srgbClr val="C00000"/>
            </a:solidFill>
            <a:ln w="127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055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5497" y="0"/>
            <a:ext cx="9144000" cy="1219200"/>
          </a:xfrm>
          <a:prstGeom prst="rect">
            <a:avLst/>
          </a:prstGeom>
          <a:noFill/>
          <a:effectLst/>
        </p:spPr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r>
              <a:rPr lang="en-US" sz="4400" b="1" spc="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Meeting Our Faculty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1B91AAE-5DE0-4761-8482-C5BA00D5BA99}" type="slidenum">
              <a:rPr lang="en-US" sz="900">
                <a:solidFill>
                  <a:prstClr val="black">
                    <a:lumMod val="85000"/>
                    <a:lumOff val="15000"/>
                  </a:prstClr>
                </a:solidFill>
                <a:latin typeface="Verdana"/>
              </a:rPr>
              <a:pPr defTabSz="685800">
                <a:defRPr/>
              </a:pPr>
              <a:t>27</a:t>
            </a:fld>
            <a:endParaRPr lang="en-US" sz="900">
              <a:solidFill>
                <a:prstClr val="black">
                  <a:lumMod val="85000"/>
                  <a:lumOff val="15000"/>
                </a:prstClr>
              </a:solidFill>
              <a:latin typeface="Verdan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20E4B6-B4F1-0049-A1AF-06795819C0CA}"/>
              </a:ext>
            </a:extLst>
          </p:cNvPr>
          <p:cNvSpPr/>
          <p:nvPr/>
        </p:nvSpPr>
        <p:spPr bwMode="auto">
          <a:xfrm>
            <a:off x="612397" y="1338470"/>
            <a:ext cx="11327812" cy="5133868"/>
          </a:xfrm>
          <a:prstGeom prst="rect">
            <a:avLst/>
          </a:prstGeom>
          <a:solidFill>
            <a:srgbClr val="C00000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A6E1034-D67C-1B4B-BB16-E9F2486BA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406" y="1338470"/>
            <a:ext cx="10174182" cy="513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3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E9D4E609-3FD3-764B-8440-E0746830F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316" y="1446835"/>
            <a:ext cx="7122535" cy="506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62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1AAE-5DE0-4761-8482-C5BA00D5BA99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 descr="A picture containing sign, person, people, phone&#10;&#10;Description automatically generated">
            <a:extLst>
              <a:ext uri="{FF2B5EF4-FFF2-40B4-BE49-F238E27FC236}">
                <a16:creationId xmlns:a16="http://schemas.microsoft.com/office/drawing/2014/main" id="{561F0758-112A-3640-B059-454D578B3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1" y="1328385"/>
            <a:ext cx="9261677" cy="513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8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1AAE-5DE0-4761-8482-C5BA00D5BA9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7487" y="258066"/>
            <a:ext cx="61106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What to Cover Today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064A13-3FF3-1B40-BB04-A4B2CB8EE3A2}"/>
              </a:ext>
            </a:extLst>
          </p:cNvPr>
          <p:cNvSpPr txBox="1"/>
          <p:nvPr/>
        </p:nvSpPr>
        <p:spPr>
          <a:xfrm>
            <a:off x="470705" y="1451800"/>
            <a:ext cx="11509092" cy="44080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MS &amp; PhD Programs Overview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Degree Requirements and Structure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Course Registration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ADD/DROP Courses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Plan of Study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Petitions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Meeting Our Faculty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Q/A Session 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endParaRPr lang="en-US" sz="1200" b="1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3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4" b="29107"/>
          <a:stretch/>
        </p:blipFill>
        <p:spPr>
          <a:xfrm>
            <a:off x="3533573" y="2344396"/>
            <a:ext cx="5124854" cy="288673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1B91AAE-5DE0-4761-8482-C5BA00D5BA99}" type="slidenum">
              <a:rPr lang="en-US" sz="900">
                <a:solidFill>
                  <a:prstClr val="black">
                    <a:lumMod val="85000"/>
                    <a:lumOff val="15000"/>
                  </a:prstClr>
                </a:solidFill>
                <a:latin typeface="Verdana"/>
              </a:rPr>
              <a:pPr defTabSz="685800">
                <a:defRPr/>
              </a:pPr>
              <a:t>5</a:t>
            </a:fld>
            <a:endParaRPr lang="en-US" sz="900">
              <a:solidFill>
                <a:prstClr val="black">
                  <a:lumMod val="85000"/>
                  <a:lumOff val="15000"/>
                </a:prstClr>
              </a:solidFill>
              <a:latin typeface="Verdan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035B2F-5997-7949-8E34-C6D04F8715B6}"/>
              </a:ext>
            </a:extLst>
          </p:cNvPr>
          <p:cNvSpPr txBox="1"/>
          <p:nvPr/>
        </p:nvSpPr>
        <p:spPr>
          <a:xfrm>
            <a:off x="1618237" y="0"/>
            <a:ext cx="9144000" cy="1219200"/>
          </a:xfrm>
          <a:prstGeom prst="rect">
            <a:avLst/>
          </a:prstGeom>
          <a:noFill/>
          <a:effectLst/>
        </p:spPr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r>
              <a:rPr lang="en-US" sz="4400" b="1" spc="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MS Degree</a:t>
            </a:r>
          </a:p>
        </p:txBody>
      </p:sp>
    </p:spTree>
    <p:extLst>
      <p:ext uri="{BB962C8B-B14F-4D97-AF65-F5344CB8AC3E}">
        <p14:creationId xmlns:p14="http://schemas.microsoft.com/office/powerpoint/2010/main" val="120874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8982" y="3649242"/>
            <a:ext cx="2103120" cy="20982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MATHEMATICAL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ANALYTICS</a:t>
            </a:r>
          </a:p>
          <a:p>
            <a:pPr algn="ctr"/>
            <a:r>
              <a:rPr lang="en-US" sz="3200" b="1" i="1" dirty="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r>
              <a:rPr lang="en-US" sz="3200" i="1" dirty="0">
                <a:solidFill>
                  <a:schemeClr val="tx1"/>
                </a:solidFill>
                <a:latin typeface="Calibri" panose="020F0502020204030204" pitchFamily="34" charset="0"/>
              </a:rPr>
              <a:t> credits</a:t>
            </a:r>
          </a:p>
        </p:txBody>
      </p:sp>
      <p:sp>
        <p:nvSpPr>
          <p:cNvPr id="9" name="Rectangle 8"/>
          <p:cNvSpPr/>
          <p:nvPr/>
        </p:nvSpPr>
        <p:spPr>
          <a:xfrm>
            <a:off x="3027881" y="3649242"/>
            <a:ext cx="2103120" cy="20982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DATA 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ACCESS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And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MANAGEMENT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2400" b="1" i="1" dirty="0">
                <a:solidFill>
                  <a:schemeClr val="tx1"/>
                </a:solidFill>
              </a:rPr>
              <a:t>3</a:t>
            </a:r>
            <a:r>
              <a:rPr lang="en-US" sz="2400" i="1" dirty="0">
                <a:solidFill>
                  <a:schemeClr val="tx1"/>
                </a:solidFill>
              </a:rPr>
              <a:t> credits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06780" y="3644351"/>
            <a:ext cx="2103120" cy="210312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DATA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ANALYTICS 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&amp;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MINING</a:t>
            </a:r>
          </a:p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3</a:t>
            </a:r>
            <a:r>
              <a:rPr lang="en-US" sz="2400" i="1" dirty="0">
                <a:solidFill>
                  <a:schemeClr val="tx1"/>
                </a:solidFill>
              </a:rPr>
              <a:t> credits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02880" y="3644351"/>
            <a:ext cx="2103120" cy="2103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BUSINESS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INTELLIGENCE 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&amp;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CASE STUDIES</a:t>
            </a:r>
          </a:p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3</a:t>
            </a:r>
            <a:r>
              <a:rPr lang="en-US" sz="2400" i="1" dirty="0">
                <a:solidFill>
                  <a:schemeClr val="tx1"/>
                </a:solidFill>
              </a:rPr>
              <a:t> credits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10029234" y="3644351"/>
            <a:ext cx="192697" cy="2783173"/>
          </a:xfrm>
          <a:prstGeom prst="rightBrace">
            <a:avLst/>
          </a:prstGeom>
          <a:ln>
            <a:solidFill>
              <a:srgbClr val="AC2B37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221931" y="4528105"/>
            <a:ext cx="203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spc="300" dirty="0">
                <a:latin typeface="Calibri" panose="020F0502020204030204" pitchFamily="34" charset="0"/>
              </a:rPr>
              <a:t>15 credits</a:t>
            </a:r>
            <a:r>
              <a:rPr lang="en-US" spc="300" dirty="0">
                <a:latin typeface="Calibri" panose="020F0502020204030204" pitchFamily="34" charset="0"/>
              </a:rPr>
              <a:t>: CORE CLASSES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-11651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600" dirty="0">
                <a:solidFill>
                  <a:schemeClr val="bg1"/>
                </a:solidFill>
                <a:latin typeface="Lucinda fax"/>
              </a:rPr>
              <a:t>MS – </a:t>
            </a:r>
            <a:r>
              <a:rPr lang="en-US" sz="4800" spc="600" dirty="0">
                <a:solidFill>
                  <a:schemeClr val="bg1"/>
                </a:solidFill>
                <a:latin typeface="+mj-lt"/>
              </a:rPr>
              <a:t>CORE</a:t>
            </a:r>
            <a:r>
              <a:rPr lang="en-US" sz="5400" spc="600" dirty="0">
                <a:solidFill>
                  <a:schemeClr val="bg1"/>
                </a:solidFill>
                <a:latin typeface="Lucinda fax"/>
              </a:rPr>
              <a:t> + ELECTIVES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1AAE-5DE0-4761-8482-C5BA00D5BA9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9601" y="5923280"/>
            <a:ext cx="9296399" cy="504244"/>
          </a:xfrm>
          <a:prstGeom prst="rect">
            <a:avLst/>
          </a:prstGeom>
          <a:solidFill>
            <a:srgbClr val="288B0D">
              <a:alpha val="28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pc="300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INTEGRATIVE DATA SCIENCE  </a:t>
            </a:r>
            <a:r>
              <a:rPr lang="en-US" sz="2400" b="1" i="1" spc="300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3</a:t>
            </a:r>
            <a:r>
              <a:rPr lang="en-US" sz="2400" i="1" spc="300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credits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664" y="50727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600" dirty="0">
                <a:solidFill>
                  <a:srgbClr val="FFFF00"/>
                </a:solidFill>
                <a:latin typeface="Lucinda fax"/>
              </a:rPr>
              <a:t>(33 Credits)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40969" y="1917736"/>
            <a:ext cx="9261465" cy="633128"/>
            <a:chOff x="178601" y="1084358"/>
            <a:chExt cx="8241499" cy="633128"/>
          </a:xfrm>
        </p:grpSpPr>
        <p:sp>
          <p:nvSpPr>
            <p:cNvPr id="19" name="Rectangle 18"/>
            <p:cNvSpPr/>
            <p:nvPr/>
          </p:nvSpPr>
          <p:spPr>
            <a:xfrm>
              <a:off x="178601" y="1084358"/>
              <a:ext cx="3580599" cy="62528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cap="all" spc="600" dirty="0">
                  <a:solidFill>
                    <a:schemeClr val="tx1"/>
                  </a:solidFill>
                  <a:latin typeface="Calibri" panose="020F0502020204030204" pitchFamily="34" charset="0"/>
                </a:rPr>
                <a:t>GQP </a:t>
              </a:r>
              <a:r>
                <a:rPr lang="en-US" sz="2000" b="1" i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  <a:r>
                <a:rPr lang="en-US" sz="2000" i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 credits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59300" y="1092201"/>
              <a:ext cx="3860800" cy="62528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600" dirty="0">
                  <a:solidFill>
                    <a:schemeClr val="tx1"/>
                  </a:solidFill>
                  <a:latin typeface="Calibri" panose="020F0502020204030204" pitchFamily="34" charset="0"/>
                </a:rPr>
                <a:t>THESIS  </a:t>
              </a:r>
              <a:r>
                <a:rPr lang="en-US" sz="2000" b="1" i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9</a:t>
              </a:r>
              <a:r>
                <a:rPr lang="en-US" sz="2000" i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 credits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84600" y="1122458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OR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0969" y="2592626"/>
            <a:ext cx="9261465" cy="762001"/>
            <a:chOff x="178601" y="1709643"/>
            <a:chExt cx="8241499" cy="762001"/>
          </a:xfrm>
        </p:grpSpPr>
        <p:sp>
          <p:nvSpPr>
            <p:cNvPr id="23" name="Rectangle 22"/>
            <p:cNvSpPr/>
            <p:nvPr/>
          </p:nvSpPr>
          <p:spPr>
            <a:xfrm>
              <a:off x="178601" y="1871758"/>
              <a:ext cx="8241499" cy="599886"/>
            </a:xfrm>
            <a:prstGeom prst="rect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sz="2000" cap="all" spc="600" dirty="0">
                  <a:solidFill>
                    <a:schemeClr val="tx1"/>
                  </a:solidFill>
                  <a:latin typeface="Calibri" panose="020F0502020204030204" pitchFamily="34" charset="0"/>
                </a:rPr>
                <a:t>…</a:t>
              </a:r>
              <a:r>
                <a:rPr lang="en-US" sz="2000" cap="all" spc="600" dirty="0">
                  <a:solidFill>
                    <a:schemeClr val="tx1"/>
                  </a:solidFill>
                  <a:latin typeface="Calibri" panose="020F0502020204030204" pitchFamily="34" charset="0"/>
                </a:rPr>
                <a:t>Electives</a:t>
              </a:r>
              <a:r>
                <a:rPr lang="mr-IN" sz="2000" cap="all" spc="600" dirty="0">
                  <a:solidFill>
                    <a:schemeClr val="tx1"/>
                  </a:solidFill>
                  <a:latin typeface="Calibri" panose="020F0502020204030204" pitchFamily="34" charset="0"/>
                </a:rPr>
                <a:t>…</a:t>
              </a:r>
              <a:r>
                <a:rPr lang="en-US" sz="2000" cap="all" spc="600" dirty="0">
                  <a:solidFill>
                    <a:schemeClr val="tx1"/>
                  </a:solidFill>
                  <a:latin typeface="Calibri" panose="020F0502020204030204" pitchFamily="34" charset="0"/>
                </a:rPr>
                <a:t> </a:t>
              </a:r>
              <a:endParaRPr lang="en-US" sz="1200" i="1" spc="6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6337300" y="1709643"/>
              <a:ext cx="419100" cy="32668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1663700" y="1739372"/>
              <a:ext cx="419100" cy="32668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54674" y="1985529"/>
              <a:ext cx="1210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(9 credits)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84708" y="1985529"/>
              <a:ext cx="1339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(15 credits)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520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1AAE-5DE0-4761-8482-C5BA00D5BA99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Screen Shot 2019-08-21 at 9.24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0" y="0"/>
            <a:ext cx="797495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B0DA76-58B5-C343-BEB7-B11B65AFE5E2}"/>
              </a:ext>
            </a:extLst>
          </p:cNvPr>
          <p:cNvSpPr txBox="1"/>
          <p:nvPr/>
        </p:nvSpPr>
        <p:spPr>
          <a:xfrm>
            <a:off x="8454897" y="2318197"/>
            <a:ext cx="3561092" cy="24727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i="1" dirty="0"/>
              <a:t>Not all of them are offered every semester</a:t>
            </a:r>
          </a:p>
        </p:txBody>
      </p:sp>
    </p:spTree>
    <p:extLst>
      <p:ext uri="{BB962C8B-B14F-4D97-AF65-F5344CB8AC3E}">
        <p14:creationId xmlns:p14="http://schemas.microsoft.com/office/powerpoint/2010/main" val="24079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46299-79F6-A54F-9146-8A9EB042C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Fall 2020 Courses</a:t>
            </a:r>
            <a:endParaRPr lang="en-US" sz="400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CAC37-AA8E-414E-B9FE-D03E237B9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1B91AAE-5DE0-4761-8482-C5BA00D5BA9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685800"/>
              <a:t>8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858E89-047B-114F-AEF8-CF8371487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54724"/>
            <a:ext cx="8652048" cy="42460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3BE0CC-62AD-5442-8F48-DFDFED8C5A16}"/>
              </a:ext>
            </a:extLst>
          </p:cNvPr>
          <p:cNvSpPr txBox="1"/>
          <p:nvPr/>
        </p:nvSpPr>
        <p:spPr>
          <a:xfrm>
            <a:off x="609599" y="1371600"/>
            <a:ext cx="9714963" cy="8001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Register in </a:t>
            </a:r>
            <a:r>
              <a:rPr lang="en-US" sz="2000" b="1" dirty="0"/>
              <a:t>“On-Campus” </a:t>
            </a:r>
            <a:r>
              <a:rPr lang="en-US" sz="2000" dirty="0"/>
              <a:t>courses (offered in </a:t>
            </a:r>
            <a:r>
              <a:rPr lang="en-US" sz="2000" b="1" i="1" dirty="0" err="1"/>
              <a:t>TechFlex</a:t>
            </a:r>
            <a:r>
              <a:rPr lang="en-US" sz="2000" b="1" dirty="0"/>
              <a:t> mode</a:t>
            </a:r>
            <a:r>
              <a:rPr lang="en-US" sz="2000" dirty="0"/>
              <a:t>) 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                   (offered either </a:t>
            </a:r>
            <a:r>
              <a:rPr lang="en-US" sz="2000" b="1" dirty="0">
                <a:solidFill>
                  <a:srgbClr val="3333FF"/>
                </a:solidFill>
              </a:rPr>
              <a:t>online (WEB)</a:t>
            </a:r>
            <a:r>
              <a:rPr lang="en-US" sz="2000" dirty="0"/>
              <a:t> or </a:t>
            </a:r>
            <a:r>
              <a:rPr lang="en-US" sz="2000" b="1" dirty="0">
                <a:solidFill>
                  <a:srgbClr val="3333FF"/>
                </a:solidFill>
              </a:rPr>
              <a:t>hybrid (LEC.)</a:t>
            </a:r>
            <a:r>
              <a:rPr lang="en-US" sz="2000" dirty="0"/>
              <a:t> mode)</a:t>
            </a:r>
          </a:p>
        </p:txBody>
      </p:sp>
    </p:spTree>
    <p:extLst>
      <p:ext uri="{BB962C8B-B14F-4D97-AF65-F5344CB8AC3E}">
        <p14:creationId xmlns:p14="http://schemas.microsoft.com/office/powerpoint/2010/main" val="3502881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35C8F5F-C57D-E649-BF31-699EA2A8CBA6}"/>
              </a:ext>
            </a:extLst>
          </p:cNvPr>
          <p:cNvGrpSpPr/>
          <p:nvPr/>
        </p:nvGrpSpPr>
        <p:grpSpPr>
          <a:xfrm>
            <a:off x="149762" y="2782687"/>
            <a:ext cx="3843259" cy="938788"/>
            <a:chOff x="68997" y="5197980"/>
            <a:chExt cx="3843259" cy="938788"/>
          </a:xfrm>
        </p:grpSpPr>
        <p:sp>
          <p:nvSpPr>
            <p:cNvPr id="4" name="Round Same Side Corner Rectangle 3">
              <a:extLst>
                <a:ext uri="{FF2B5EF4-FFF2-40B4-BE49-F238E27FC236}">
                  <a16:creationId xmlns:a16="http://schemas.microsoft.com/office/drawing/2014/main" id="{AD74B9A8-8586-A142-BAFD-E207328AF4B5}"/>
                </a:ext>
              </a:extLst>
            </p:cNvPr>
            <p:cNvSpPr/>
            <p:nvPr/>
          </p:nvSpPr>
          <p:spPr bwMode="auto">
            <a:xfrm>
              <a:off x="68997" y="5197980"/>
              <a:ext cx="3843259" cy="837127"/>
            </a:xfrm>
            <a:prstGeom prst="round2SameRect">
              <a:avLst/>
            </a:prstGeom>
            <a:solidFill>
              <a:srgbClr val="FFFF00"/>
            </a:solidFill>
            <a:ln w="127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CE6206-FF3B-D44D-992E-D4279EBEAE49}"/>
                </a:ext>
              </a:extLst>
            </p:cNvPr>
            <p:cNvSpPr txBox="1"/>
            <p:nvPr/>
          </p:nvSpPr>
          <p:spPr>
            <a:xfrm>
              <a:off x="389878" y="5697281"/>
              <a:ext cx="3252650" cy="439487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C00000"/>
                  </a:solidFill>
                </a:rPr>
                <a:t>Hybrid (</a:t>
              </a:r>
              <a:r>
                <a:rPr lang="en-US" sz="1600" b="1" dirty="0" err="1">
                  <a:solidFill>
                    <a:srgbClr val="C00000"/>
                  </a:solidFill>
                </a:rPr>
                <a:t>Lec</a:t>
              </a:r>
              <a:r>
                <a:rPr lang="en-US" sz="1600" b="1" dirty="0">
                  <a:solidFill>
                    <a:srgbClr val="C00000"/>
                  </a:solidFill>
                </a:rPr>
                <a:t>) mode, Prof. Kong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02526"/>
            <a:ext cx="12192000" cy="1219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spc="600" dirty="0">
                <a:solidFill>
                  <a:schemeClr val="bg1"/>
                </a:solidFill>
                <a:latin typeface="+mj-lt"/>
              </a:rPr>
              <a:t>Fall 2020:ADVISE TAKEING CLASSES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1EBF44-54A4-EC49-9834-3C81B28C9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1532977"/>
            <a:ext cx="6883400" cy="457572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13526B8-11E0-A745-A682-70AA042E3FF2}"/>
              </a:ext>
            </a:extLst>
          </p:cNvPr>
          <p:cNvGrpSpPr/>
          <p:nvPr/>
        </p:nvGrpSpPr>
        <p:grpSpPr>
          <a:xfrm>
            <a:off x="320881" y="2736991"/>
            <a:ext cx="5498365" cy="643412"/>
            <a:chOff x="320881" y="2736991"/>
            <a:chExt cx="5498365" cy="643412"/>
          </a:xfrm>
        </p:grpSpPr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4F2590BF-B812-3F45-9DCB-1AF50B2D1738}"/>
                </a:ext>
              </a:extLst>
            </p:cNvPr>
            <p:cNvSpPr/>
            <p:nvPr/>
          </p:nvSpPr>
          <p:spPr bwMode="auto">
            <a:xfrm rot="20759020">
              <a:off x="3854830" y="2736991"/>
              <a:ext cx="1964416" cy="337031"/>
            </a:xfrm>
            <a:prstGeom prst="rightArrow">
              <a:avLst/>
            </a:prstGeom>
            <a:solidFill>
              <a:schemeClr val="tx1"/>
            </a:solidFill>
            <a:ln w="127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610F49-B39E-5A4B-A4EB-C78543A80406}"/>
                </a:ext>
              </a:extLst>
            </p:cNvPr>
            <p:cNvSpPr txBox="1"/>
            <p:nvPr/>
          </p:nvSpPr>
          <p:spPr>
            <a:xfrm>
              <a:off x="320881" y="2940916"/>
              <a:ext cx="3252650" cy="439487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00B050"/>
                  </a:solidFill>
                </a:rPr>
                <a:t>Everyone must take DS501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A03DDF-6B83-A841-A226-7E4107E7FDAD}"/>
              </a:ext>
            </a:extLst>
          </p:cNvPr>
          <p:cNvGrpSpPr/>
          <p:nvPr/>
        </p:nvGrpSpPr>
        <p:grpSpPr>
          <a:xfrm>
            <a:off x="208606" y="1359826"/>
            <a:ext cx="8976482" cy="908659"/>
            <a:chOff x="208606" y="1359826"/>
            <a:chExt cx="8976482" cy="90865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946D35-527C-D241-B352-1B203790A67F}"/>
                </a:ext>
              </a:extLst>
            </p:cNvPr>
            <p:cNvSpPr txBox="1"/>
            <p:nvPr/>
          </p:nvSpPr>
          <p:spPr>
            <a:xfrm>
              <a:off x="208606" y="1370872"/>
              <a:ext cx="4597400" cy="89761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b="1" dirty="0"/>
                <a:t>Lacking CS/programming background</a:t>
              </a:r>
            </a:p>
            <a:p>
              <a:pPr algn="ctr"/>
              <a:r>
                <a:rPr lang="en-US" sz="1600" b="1" dirty="0">
                  <a:solidFill>
                    <a:srgbClr val="0432FF"/>
                  </a:solidFill>
                </a:rPr>
                <a:t>(Take CS5007)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87E6AAE-177B-824F-9975-8E6887CE493E}"/>
                </a:ext>
              </a:extLst>
            </p:cNvPr>
            <p:cNvCxnSpPr>
              <a:cxnSpLocks/>
            </p:cNvCxnSpPr>
            <p:nvPr/>
          </p:nvCxnSpPr>
          <p:spPr>
            <a:xfrm>
              <a:off x="7385996" y="1359826"/>
              <a:ext cx="1799092" cy="346623"/>
            </a:xfrm>
            <a:prstGeom prst="straightConnector1">
              <a:avLst/>
            </a:prstGeom>
            <a:ln w="161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B1169AE-24F4-2444-A84B-594CAE4BCA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32400" y="1370872"/>
              <a:ext cx="2235200" cy="9865"/>
            </a:xfrm>
            <a:prstGeom prst="line">
              <a:avLst/>
            </a:prstGeom>
            <a:ln w="168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8877CEF-5E31-D341-BD38-7D28754F58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24402" y="1380737"/>
              <a:ext cx="584198" cy="268564"/>
            </a:xfrm>
            <a:prstGeom prst="line">
              <a:avLst/>
            </a:prstGeom>
            <a:ln w="168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5D3EB88-A129-D24C-ABD8-9C58C7E82C26}"/>
              </a:ext>
            </a:extLst>
          </p:cNvPr>
          <p:cNvGrpSpPr/>
          <p:nvPr/>
        </p:nvGrpSpPr>
        <p:grpSpPr>
          <a:xfrm>
            <a:off x="320881" y="1887182"/>
            <a:ext cx="6185829" cy="1048260"/>
            <a:chOff x="320881" y="1887182"/>
            <a:chExt cx="6185829" cy="1048260"/>
          </a:xfrm>
        </p:grpSpPr>
        <p:sp>
          <p:nvSpPr>
            <p:cNvPr id="23" name="Right Arrow 22">
              <a:extLst>
                <a:ext uri="{FF2B5EF4-FFF2-40B4-BE49-F238E27FC236}">
                  <a16:creationId xmlns:a16="http://schemas.microsoft.com/office/drawing/2014/main" id="{7399D07F-EE1F-7442-807C-9470D4C8E2D6}"/>
                </a:ext>
              </a:extLst>
            </p:cNvPr>
            <p:cNvSpPr/>
            <p:nvPr/>
          </p:nvSpPr>
          <p:spPr bwMode="auto">
            <a:xfrm rot="21036839">
              <a:off x="4542294" y="1887182"/>
              <a:ext cx="1964416" cy="337031"/>
            </a:xfrm>
            <a:prstGeom prst="rightArrow">
              <a:avLst/>
            </a:prstGeom>
            <a:solidFill>
              <a:schemeClr val="tx1"/>
            </a:solidFill>
            <a:ln w="127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29B929-0C99-9642-BA28-66DB82111DEA}"/>
                </a:ext>
              </a:extLst>
            </p:cNvPr>
            <p:cNvSpPr txBox="1"/>
            <p:nvPr/>
          </p:nvSpPr>
          <p:spPr>
            <a:xfrm>
              <a:off x="320881" y="2037829"/>
              <a:ext cx="4597400" cy="89761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b="1" dirty="0"/>
                <a:t>Lacking statistics background</a:t>
              </a:r>
            </a:p>
            <a:p>
              <a:pPr algn="ctr"/>
              <a:r>
                <a:rPr lang="en-US" sz="1600" b="1" dirty="0">
                  <a:solidFill>
                    <a:srgbClr val="0432FF"/>
                  </a:solidFill>
                </a:rPr>
                <a:t>(Take DS517)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51285AC-A6ED-4E41-9315-CC4BABEB058C}"/>
              </a:ext>
            </a:extLst>
          </p:cNvPr>
          <p:cNvGrpSpPr/>
          <p:nvPr/>
        </p:nvGrpSpPr>
        <p:grpSpPr>
          <a:xfrm>
            <a:off x="416724" y="4134928"/>
            <a:ext cx="5081431" cy="1767162"/>
            <a:chOff x="416724" y="4173565"/>
            <a:chExt cx="5081431" cy="1767162"/>
          </a:xfrm>
        </p:grpSpPr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CA43B8F4-E0DA-1F47-A455-9E4FAB256C17}"/>
                </a:ext>
              </a:extLst>
            </p:cNvPr>
            <p:cNvSpPr/>
            <p:nvPr/>
          </p:nvSpPr>
          <p:spPr bwMode="auto">
            <a:xfrm>
              <a:off x="3533739" y="4686483"/>
              <a:ext cx="1964416" cy="337031"/>
            </a:xfrm>
            <a:prstGeom prst="rightArrow">
              <a:avLst/>
            </a:prstGeom>
            <a:solidFill>
              <a:schemeClr val="tx1"/>
            </a:solidFill>
            <a:ln w="12700" cap="sq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40FF76B-A2A0-BD44-B4FA-AC16D760D1E7}"/>
                </a:ext>
              </a:extLst>
            </p:cNvPr>
            <p:cNvSpPr txBox="1"/>
            <p:nvPr/>
          </p:nvSpPr>
          <p:spPr>
            <a:xfrm>
              <a:off x="416724" y="4173565"/>
              <a:ext cx="4127371" cy="17671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Follow the arrows (pre-</a:t>
              </a:r>
              <a:r>
                <a:rPr lang="en-US" sz="1600" b="1" dirty="0" err="1">
                  <a:solidFill>
                    <a:srgbClr val="FF0000"/>
                  </a:solidFill>
                </a:rPr>
                <a:t>requisits</a:t>
              </a:r>
              <a:r>
                <a:rPr lang="en-US" sz="1600" b="1" dirty="0">
                  <a:solidFill>
                    <a:srgbClr val="FF0000"/>
                  </a:solidFill>
                </a:rPr>
                <a:t>) within each core area</a:t>
              </a:r>
            </a:p>
            <a:p>
              <a:pPr algn="ctr"/>
              <a:endParaRPr lang="en-US" sz="1600" b="1" dirty="0">
                <a:solidFill>
                  <a:srgbClr val="FF0000"/>
                </a:solidFill>
              </a:endParaRPr>
            </a:p>
            <a:p>
              <a:pPr algn="ctr"/>
              <a:r>
                <a:rPr lang="en-US" sz="1600" b="1" dirty="0"/>
                <a:t>{DS502, CS542}</a:t>
              </a:r>
            </a:p>
            <a:p>
              <a:pPr algn="ctr"/>
              <a:r>
                <a:rPr lang="en-US" sz="1600" b="1" dirty="0"/>
                <a:t>{DS502, CS548}</a:t>
              </a:r>
            </a:p>
            <a:p>
              <a:pPr algn="ctr"/>
              <a:r>
                <a:rPr lang="en-US" sz="1600" b="1" dirty="0"/>
                <a:t>{CS542, CS548}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1790ECA-B900-9345-B73C-44D90007D8F6}"/>
              </a:ext>
            </a:extLst>
          </p:cNvPr>
          <p:cNvSpPr txBox="1"/>
          <p:nvPr/>
        </p:nvSpPr>
        <p:spPr>
          <a:xfrm>
            <a:off x="965915" y="3477296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62927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PI-White">
  <a:themeElements>
    <a:clrScheme name="Custom 56">
      <a:dk1>
        <a:sysClr val="windowText" lastClr="000000"/>
      </a:dk1>
      <a:lt1>
        <a:sysClr val="window" lastClr="FFFFFF"/>
      </a:lt1>
      <a:dk2>
        <a:srgbClr val="6D6D6D"/>
      </a:dk2>
      <a:lt2>
        <a:srgbClr val="AB192D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6D6D6D"/>
      </a:accent6>
      <a:hlink>
        <a:srgbClr val="46A0DC"/>
      </a:hlink>
      <a:folHlink>
        <a:srgbClr val="808DA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/>
        </a:solidFill>
        <a:ln w="12700" cap="sq" algn="ctr">
          <a:solidFill>
            <a:schemeClr val="tx2"/>
          </a:solidFill>
          <a:miter lim="800000"/>
          <a:headEnd/>
          <a:tailEnd/>
        </a:ln>
        <a:effectLst/>
      </a:spPr>
      <a:bodyPr wrap="none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WPI_Gray">
  <a:themeElements>
    <a:clrScheme name="Custom 57">
      <a:dk1>
        <a:srgbClr val="FFFFFF"/>
      </a:dk1>
      <a:lt1>
        <a:srgbClr val="6D6D6D"/>
      </a:lt1>
      <a:dk2>
        <a:srgbClr val="000000"/>
      </a:dk2>
      <a:lt2>
        <a:srgbClr val="FFFFFF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D9CD95"/>
      </a:accent6>
      <a:hlink>
        <a:srgbClr val="46A0DC"/>
      </a:hlink>
      <a:folHlink>
        <a:srgbClr val="808DA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12700" cap="sq" algn="ctr">
          <a:solidFill>
            <a:schemeClr val="tx1"/>
          </a:solidFill>
          <a:miter lim="800000"/>
          <a:headEnd/>
          <a:tailEnd/>
        </a:ln>
        <a:effectLst/>
      </a:spPr>
      <a:bodyPr wrap="none" rtlCol="0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solidFill>
          <a:schemeClr val="accent2"/>
        </a:solidFill>
        <a:ln w="19050" cap="sq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WPI_2012Multi</Template>
  <TotalTime>4864</TotalTime>
  <Words>801</Words>
  <Application>Microsoft Office PowerPoint</Application>
  <PresentationFormat>Widescreen</PresentationFormat>
  <Paragraphs>208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Agency FB</vt:lpstr>
      <vt:lpstr>Arial</vt:lpstr>
      <vt:lpstr>Calibri</vt:lpstr>
      <vt:lpstr>Courier New</vt:lpstr>
      <vt:lpstr>Lucida Fax</vt:lpstr>
      <vt:lpstr>Lucinda fax</vt:lpstr>
      <vt:lpstr>Times New Roman</vt:lpstr>
      <vt:lpstr>Verdana</vt:lpstr>
      <vt:lpstr>Wingdings</vt:lpstr>
      <vt:lpstr>WPI-White</vt:lpstr>
      <vt:lpstr>WPI_Gray</vt:lpstr>
      <vt:lpstr>PowerPoint Presentation</vt:lpstr>
      <vt:lpstr>E. Rundensteiner, Ph.D. Prof. Computer Science Program Director  Data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Fall 2020 Courses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Ph.D. 90   vs   Ph.D. 60</vt:lpstr>
      <vt:lpstr>PowerPoint Presentation</vt:lpstr>
      <vt:lpstr>PowerPoint Presentation</vt:lpstr>
      <vt:lpstr>Ph.D. 60  RESEARCH REQUIREMENTS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Racicot, Mary</dc:creator>
  <cp:lastModifiedBy>Racicot, Mary</cp:lastModifiedBy>
  <cp:revision>668</cp:revision>
  <dcterms:created xsi:type="dcterms:W3CDTF">2014-08-26T13:16:31Z</dcterms:created>
  <dcterms:modified xsi:type="dcterms:W3CDTF">2020-09-28T14:50:19Z</dcterms:modified>
</cp:coreProperties>
</file>